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Source Sans Pro Bold" charset="0"/>
      <p:regular r:id="rId23"/>
    </p:embeddedFont>
    <p:embeddedFont>
      <p:font typeface="Source Sans Pro" charset="0"/>
      <p:regular r:id="rId24"/>
    </p:embeddedFont>
    <p:embeddedFont>
      <p:font typeface="Noto Serif Bold" charset="0"/>
      <p:regular r:id="rId25"/>
    </p:embeddedFont>
    <p:embeddedFont>
      <p:font typeface="Consolas" pitchFamily="49" charset="0"/>
      <p:regular r:id="rId26"/>
      <p:bold r:id="rId27"/>
      <p:italic r:id="rId28"/>
      <p:boldItalic r:id="rId29"/>
    </p:embeddedFont>
    <p:embeddedFont>
      <p:font typeface="DM Serif Display" charset="0"/>
      <p:regular r:id="rId30"/>
    </p:embeddedFont>
    <p:embeddedFont>
      <p:font typeface="Source Sans Pro Italics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-4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1D446-197B-499C-8C0F-34C2BB8441CC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8C076-84F5-48B1-AA24-5C601C65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hyperlink" Target="https://gamma.app/?utm_source=made-with-gamm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hyperlink" Target="https://gamma.app/?utm_source=made-with-gamma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hyperlink" Target="https://gamma.app/?utm_source=made-with-gamma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hyperlink" Target="https://gamma.app/?utm_source=made-with-gam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548226" y="2597371"/>
            <a:ext cx="19384453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Life Table &amp; 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life annuities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91915" y="2061419"/>
            <a:ext cx="1668125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2799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 value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03374" y="2426345"/>
            <a:ext cx="16681251" cy="911870"/>
            <a:chOff x="0" y="0"/>
            <a:chExt cx="22241668" cy="121582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22241638" cy="1215771"/>
            </a:xfrm>
            <a:custGeom>
              <a:avLst/>
              <a:gdLst/>
              <a:ahLst/>
              <a:cxnLst/>
              <a:rect l="l" t="t" r="r" b="b"/>
              <a:pathLst>
                <a:path w="22241638" h="1215771">
                  <a:moveTo>
                    <a:pt x="0" y="0"/>
                  </a:moveTo>
                  <a:lnTo>
                    <a:pt x="22241638" y="0"/>
                  </a:lnTo>
                  <a:lnTo>
                    <a:pt x="22241638" y="1215771"/>
                  </a:lnTo>
                  <a:lnTo>
                    <a:pt x="0" y="1215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47" b="-15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03374" y="4286399"/>
            <a:ext cx="16681251" cy="394097"/>
            <a:chOff x="0" y="0"/>
            <a:chExt cx="22241668" cy="52546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22241638" cy="525526"/>
            </a:xfrm>
            <a:custGeom>
              <a:avLst/>
              <a:gdLst/>
              <a:ahLst/>
              <a:cxnLst/>
              <a:rect l="l" t="t" r="r" b="b"/>
              <a:pathLst>
                <a:path w="22241638" h="525526">
                  <a:moveTo>
                    <a:pt x="0" y="0"/>
                  </a:moveTo>
                  <a:lnTo>
                    <a:pt x="22241638" y="0"/>
                  </a:lnTo>
                  <a:lnTo>
                    <a:pt x="22241638" y="525526"/>
                  </a:lnTo>
                  <a:lnTo>
                    <a:pt x="0" y="525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8" r="-448" b="1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03374" y="5596384"/>
            <a:ext cx="16681251" cy="2547045"/>
            <a:chOff x="0" y="0"/>
            <a:chExt cx="22241668" cy="33960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241636" cy="3396107"/>
            </a:xfrm>
            <a:custGeom>
              <a:avLst/>
              <a:gdLst/>
              <a:ahLst/>
              <a:cxnLst/>
              <a:rect l="l" t="t" r="r" b="b"/>
              <a:pathLst>
                <a:path w="22241636" h="3396107">
                  <a:moveTo>
                    <a:pt x="0" y="128524"/>
                  </a:moveTo>
                  <a:cubicBezTo>
                    <a:pt x="0" y="57531"/>
                    <a:pt x="57531" y="0"/>
                    <a:pt x="128524" y="0"/>
                  </a:cubicBezTo>
                  <a:lnTo>
                    <a:pt x="22113112" y="0"/>
                  </a:lnTo>
                  <a:cubicBezTo>
                    <a:pt x="22184105" y="0"/>
                    <a:pt x="22241636" y="57531"/>
                    <a:pt x="22241636" y="128524"/>
                  </a:cubicBezTo>
                  <a:lnTo>
                    <a:pt x="22241636" y="3267456"/>
                  </a:lnTo>
                  <a:cubicBezTo>
                    <a:pt x="22241636" y="3338449"/>
                    <a:pt x="22184105" y="3395980"/>
                    <a:pt x="22113112" y="3395980"/>
                  </a:cubicBezTo>
                  <a:lnTo>
                    <a:pt x="128524" y="3395980"/>
                  </a:lnTo>
                  <a:cubicBezTo>
                    <a:pt x="57531" y="3396107"/>
                    <a:pt x="0" y="3338449"/>
                    <a:pt x="0" y="3267456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91915" y="5596384"/>
            <a:ext cx="16704171" cy="2547045"/>
            <a:chOff x="0" y="0"/>
            <a:chExt cx="22272228" cy="33960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272244" cy="3396107"/>
            </a:xfrm>
            <a:custGeom>
              <a:avLst/>
              <a:gdLst/>
              <a:ahLst/>
              <a:cxnLst/>
              <a:rect l="l" t="t" r="r" b="b"/>
              <a:pathLst>
                <a:path w="22272244" h="3396107">
                  <a:moveTo>
                    <a:pt x="0" y="45974"/>
                  </a:moveTo>
                  <a:cubicBezTo>
                    <a:pt x="0" y="20574"/>
                    <a:pt x="20574" y="0"/>
                    <a:pt x="45974" y="0"/>
                  </a:cubicBezTo>
                  <a:lnTo>
                    <a:pt x="22226270" y="0"/>
                  </a:lnTo>
                  <a:cubicBezTo>
                    <a:pt x="22251670" y="0"/>
                    <a:pt x="22272244" y="20574"/>
                    <a:pt x="22272244" y="45974"/>
                  </a:cubicBezTo>
                  <a:lnTo>
                    <a:pt x="22272244" y="3350133"/>
                  </a:lnTo>
                  <a:cubicBezTo>
                    <a:pt x="22272244" y="3375533"/>
                    <a:pt x="22251670" y="3396107"/>
                    <a:pt x="22226270" y="3396107"/>
                  </a:cubicBezTo>
                  <a:lnTo>
                    <a:pt x="45974" y="3396107"/>
                  </a:lnTo>
                  <a:cubicBezTo>
                    <a:pt x="20574" y="3396107"/>
                    <a:pt x="0" y="3375533"/>
                    <a:pt x="0" y="3350133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03374" y="8401645"/>
            <a:ext cx="28575" cy="1250751"/>
            <a:chOff x="0" y="0"/>
            <a:chExt cx="38100" cy="16676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100" cy="1667637"/>
            </a:xfrm>
            <a:custGeom>
              <a:avLst/>
              <a:gdLst/>
              <a:ahLst/>
              <a:cxnLst/>
              <a:rect l="l" t="t" r="r" b="b"/>
              <a:pathLst>
                <a:path w="38100" h="1667637">
                  <a:moveTo>
                    <a:pt x="0" y="0"/>
                  </a:moveTo>
                  <a:lnTo>
                    <a:pt x="38100" y="0"/>
                  </a:lnTo>
                  <a:lnTo>
                    <a:pt x="38100" y="1667637"/>
                  </a:lnTo>
                  <a:lnTo>
                    <a:pt x="0" y="1667637"/>
                  </a:lnTo>
                  <a:close/>
                </a:path>
              </a:pathLst>
            </a:custGeom>
            <a:solidFill>
              <a:srgbClr val="E851B2"/>
            </a:solidFill>
          </p:spPr>
        </p:sp>
      </p:grpSp>
      <p:sp>
        <p:nvSpPr>
          <p:cNvPr id="19" name="Freeform 19"/>
          <p:cNvSpPr/>
          <p:nvPr/>
        </p:nvSpPr>
        <p:spPr>
          <a:xfrm rot="-2064915">
            <a:off x="12001039" y="10375046"/>
            <a:ext cx="7315200" cy="3019183"/>
          </a:xfrm>
          <a:custGeom>
            <a:avLst/>
            <a:gdLst/>
            <a:ahLst/>
            <a:cxnLst/>
            <a:rect l="l" t="t" r="r" b="b"/>
            <a:pathLst>
              <a:path w="7315200" h="3019183">
                <a:moveTo>
                  <a:pt x="0" y="0"/>
                </a:moveTo>
                <a:lnTo>
                  <a:pt x="7315200" y="0"/>
                </a:lnTo>
                <a:lnTo>
                  <a:pt x="7315200" y="3019183"/>
                </a:lnTo>
                <a:lnTo>
                  <a:pt x="0" y="3019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91915" y="1088281"/>
            <a:ext cx="11349186" cy="658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1">
                <a:solidFill>
                  <a:srgbClr val="371A2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Whole-Life Annuity (Immediate)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3374" y="3562052"/>
            <a:ext cx="16681251" cy="43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Substitution of the first three terms using given survival probabilities (</a:t>
            </a:r>
            <a:r>
              <a:rPr lang="en-US" sz="1750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p_x</a:t>
            </a:r>
            <a:r>
              <a:rPr lang="en-US" sz="175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3374" y="4904334"/>
            <a:ext cx="16681251" cy="43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Numeric Evaluation (First 5 terms, per 1 Taka payment):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1407" y="5606504"/>
            <a:ext cx="16245185" cy="156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sz="2499">
                <a:solidFill>
                  <a:srgbClr val="432338"/>
                </a:solidFill>
                <a:latin typeface="Consolas"/>
                <a:ea typeface="Consolas"/>
                <a:cs typeface="Consolas"/>
                <a:sym typeface="Consolas"/>
              </a:rPr>
              <a:t>t=1: 0.95238 * 0.99907 = 0.95150t=2: 0.90703 * 0.99809 = 0.90533t=3: 0.86384 * 0.99699 = 0.86119t=4: 0.82270 * 0.99580 = 0.81921t=5: 0.78353 * 0.99450 = 0.77926Sum (t=1 to 5) ≈ 4.31649 + ... (continuing indefinitely)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7614" y="8593187"/>
            <a:ext cx="16337012" cy="80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represents the EPV of annual payments at year-end for life; the full value requires summing all discounted and survival-adjusted contributions until they become negligible.</a:t>
            </a:r>
          </a:p>
        </p:txBody>
      </p:sp>
      <p:sp>
        <p:nvSpPr>
          <p:cNvPr id="25" name="Freeform 25"/>
          <p:cNvSpPr/>
          <p:nvPr/>
        </p:nvSpPr>
        <p:spPr>
          <a:xfrm rot="-2064915">
            <a:off x="15542617" y="-2395830"/>
            <a:ext cx="7315200" cy="3019183"/>
          </a:xfrm>
          <a:custGeom>
            <a:avLst/>
            <a:gdLst/>
            <a:ahLst/>
            <a:cxnLst/>
            <a:rect l="l" t="t" r="r" b="b"/>
            <a:pathLst>
              <a:path w="7315200" h="3019183">
                <a:moveTo>
                  <a:pt x="0" y="0"/>
                </a:moveTo>
                <a:lnTo>
                  <a:pt x="7315200" y="0"/>
                </a:lnTo>
                <a:lnTo>
                  <a:pt x="7315200" y="3019182"/>
                </a:lnTo>
                <a:lnTo>
                  <a:pt x="0" y="3019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35330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81955" y="1955304"/>
            <a:ext cx="8148340" cy="1947267"/>
            <a:chOff x="0" y="0"/>
            <a:chExt cx="10864453" cy="2596357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10826242" cy="2558288"/>
            </a:xfrm>
            <a:custGeom>
              <a:avLst/>
              <a:gdLst/>
              <a:ahLst/>
              <a:cxnLst/>
              <a:rect l="l" t="t" r="r" b="b"/>
              <a:pathLst>
                <a:path w="10826242" h="2558288">
                  <a:moveTo>
                    <a:pt x="0" y="182880"/>
                  </a:moveTo>
                  <a:cubicBezTo>
                    <a:pt x="0" y="81915"/>
                    <a:pt x="82804" y="0"/>
                    <a:pt x="184912" y="0"/>
                  </a:cubicBezTo>
                  <a:lnTo>
                    <a:pt x="10641330" y="0"/>
                  </a:lnTo>
                  <a:cubicBezTo>
                    <a:pt x="10743438" y="0"/>
                    <a:pt x="10826242" y="81915"/>
                    <a:pt x="10826242" y="182880"/>
                  </a:cubicBezTo>
                  <a:lnTo>
                    <a:pt x="10826242" y="2375408"/>
                  </a:lnTo>
                  <a:cubicBezTo>
                    <a:pt x="10826242" y="2476373"/>
                    <a:pt x="10743438" y="2558288"/>
                    <a:pt x="10641330" y="2558288"/>
                  </a:cubicBezTo>
                  <a:lnTo>
                    <a:pt x="184912" y="2558288"/>
                  </a:lnTo>
                  <a:cubicBezTo>
                    <a:pt x="82804" y="2558288"/>
                    <a:pt x="0" y="2476373"/>
                    <a:pt x="0" y="2375408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864342" cy="2596388"/>
            </a:xfrm>
            <a:custGeom>
              <a:avLst/>
              <a:gdLst/>
              <a:ahLst/>
              <a:cxnLst/>
              <a:rect l="l" t="t" r="r" b="b"/>
              <a:pathLst>
                <a:path w="10864342" h="2596388">
                  <a:moveTo>
                    <a:pt x="0" y="201930"/>
                  </a:moveTo>
                  <a:cubicBezTo>
                    <a:pt x="0" y="90170"/>
                    <a:pt x="91567" y="0"/>
                    <a:pt x="203962" y="0"/>
                  </a:cubicBezTo>
                  <a:lnTo>
                    <a:pt x="10660380" y="0"/>
                  </a:lnTo>
                  <a:lnTo>
                    <a:pt x="10660380" y="19050"/>
                  </a:lnTo>
                  <a:lnTo>
                    <a:pt x="10660380" y="0"/>
                  </a:lnTo>
                  <a:cubicBezTo>
                    <a:pt x="10772902" y="0"/>
                    <a:pt x="10864342" y="90170"/>
                    <a:pt x="10864342" y="201930"/>
                  </a:cubicBezTo>
                  <a:lnTo>
                    <a:pt x="10845292" y="201930"/>
                  </a:lnTo>
                  <a:lnTo>
                    <a:pt x="10864342" y="201930"/>
                  </a:lnTo>
                  <a:lnTo>
                    <a:pt x="10864342" y="2394458"/>
                  </a:lnTo>
                  <a:lnTo>
                    <a:pt x="10845292" y="2394458"/>
                  </a:lnTo>
                  <a:lnTo>
                    <a:pt x="10864342" y="2394458"/>
                  </a:lnTo>
                  <a:cubicBezTo>
                    <a:pt x="10864342" y="2506218"/>
                    <a:pt x="10772775" y="2596388"/>
                    <a:pt x="10660380" y="2596388"/>
                  </a:cubicBezTo>
                  <a:lnTo>
                    <a:pt x="10660380" y="2577338"/>
                  </a:lnTo>
                  <a:lnTo>
                    <a:pt x="10660380" y="2596388"/>
                  </a:lnTo>
                  <a:lnTo>
                    <a:pt x="203962" y="2596388"/>
                  </a:lnTo>
                  <a:lnTo>
                    <a:pt x="203962" y="2577338"/>
                  </a:lnTo>
                  <a:lnTo>
                    <a:pt x="203962" y="2596388"/>
                  </a:lnTo>
                  <a:cubicBezTo>
                    <a:pt x="91440" y="2596388"/>
                    <a:pt x="0" y="2506218"/>
                    <a:pt x="0" y="2394458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94458"/>
                  </a:lnTo>
                  <a:lnTo>
                    <a:pt x="19050" y="2394458"/>
                  </a:lnTo>
                  <a:lnTo>
                    <a:pt x="38100" y="2394458"/>
                  </a:lnTo>
                  <a:cubicBezTo>
                    <a:pt x="38100" y="2484755"/>
                    <a:pt x="112141" y="2558288"/>
                    <a:pt x="203962" y="2558288"/>
                  </a:cubicBezTo>
                  <a:lnTo>
                    <a:pt x="10660380" y="2558288"/>
                  </a:lnTo>
                  <a:cubicBezTo>
                    <a:pt x="10752201" y="2558288"/>
                    <a:pt x="10826242" y="2484755"/>
                    <a:pt x="10826242" y="2394458"/>
                  </a:cubicBezTo>
                  <a:lnTo>
                    <a:pt x="10826242" y="201930"/>
                  </a:lnTo>
                  <a:cubicBezTo>
                    <a:pt x="10826242" y="111633"/>
                    <a:pt x="10752201" y="38100"/>
                    <a:pt x="10660380" y="38100"/>
                  </a:cubicBezTo>
                  <a:lnTo>
                    <a:pt x="203962" y="38100"/>
                  </a:lnTo>
                  <a:lnTo>
                    <a:pt x="203962" y="19050"/>
                  </a:lnTo>
                  <a:lnTo>
                    <a:pt x="203962" y="38100"/>
                  </a:lnTo>
                  <a:cubicBezTo>
                    <a:pt x="112141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FB8D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67667" y="1969591"/>
            <a:ext cx="114300" cy="1918692"/>
            <a:chOff x="0" y="0"/>
            <a:chExt cx="152400" cy="25582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400" cy="2558288"/>
            </a:xfrm>
            <a:custGeom>
              <a:avLst/>
              <a:gdLst/>
              <a:ahLst/>
              <a:cxnLst/>
              <a:rect l="l" t="t" r="r" b="b"/>
              <a:pathLst>
                <a:path w="152400" h="2558288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82088"/>
                  </a:lnTo>
                  <a:cubicBezTo>
                    <a:pt x="152400" y="2524125"/>
                    <a:pt x="118237" y="2558288"/>
                    <a:pt x="76200" y="2558288"/>
                  </a:cubicBezTo>
                  <a:cubicBezTo>
                    <a:pt x="34163" y="2558288"/>
                    <a:pt x="0" y="2524125"/>
                    <a:pt x="0" y="2482088"/>
                  </a:cubicBezTo>
                  <a:close/>
                </a:path>
              </a:pathLst>
            </a:custGeom>
            <a:solidFill>
              <a:srgbClr val="E851B2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3291632" y="4126111"/>
            <a:ext cx="16495514" cy="1017389"/>
            <a:chOff x="0" y="0"/>
            <a:chExt cx="21994018" cy="135651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21993988" cy="1356487"/>
            </a:xfrm>
            <a:custGeom>
              <a:avLst/>
              <a:gdLst/>
              <a:ahLst/>
              <a:cxnLst/>
              <a:rect l="l" t="t" r="r" b="b"/>
              <a:pathLst>
                <a:path w="21993988" h="1356487">
                  <a:moveTo>
                    <a:pt x="0" y="0"/>
                  </a:moveTo>
                  <a:lnTo>
                    <a:pt x="21993988" y="0"/>
                  </a:lnTo>
                  <a:lnTo>
                    <a:pt x="21993988" y="1356487"/>
                  </a:lnTo>
                  <a:lnTo>
                    <a:pt x="0" y="135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2" b="-84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96242" y="6287392"/>
            <a:ext cx="16495514" cy="446783"/>
            <a:chOff x="0" y="0"/>
            <a:chExt cx="21994018" cy="59571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21993988" cy="595757"/>
            </a:xfrm>
            <a:custGeom>
              <a:avLst/>
              <a:gdLst/>
              <a:ahLst/>
              <a:cxnLst/>
              <a:rect l="l" t="t" r="r" b="b"/>
              <a:pathLst>
                <a:path w="21993988" h="595757">
                  <a:moveTo>
                    <a:pt x="0" y="0"/>
                  </a:moveTo>
                  <a:lnTo>
                    <a:pt x="21993988" y="0"/>
                  </a:lnTo>
                  <a:lnTo>
                    <a:pt x="21993988" y="595757"/>
                  </a:lnTo>
                  <a:lnTo>
                    <a:pt x="0" y="595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94" b="-86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96242" y="7791896"/>
            <a:ext cx="16495514" cy="446783"/>
            <a:chOff x="0" y="0"/>
            <a:chExt cx="21994018" cy="59571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21993988" cy="595757"/>
            </a:xfrm>
            <a:custGeom>
              <a:avLst/>
              <a:gdLst/>
              <a:ahLst/>
              <a:cxnLst/>
              <a:rect l="l" t="t" r="r" b="b"/>
              <a:pathLst>
                <a:path w="21993988" h="595757">
                  <a:moveTo>
                    <a:pt x="0" y="0"/>
                  </a:moveTo>
                  <a:lnTo>
                    <a:pt x="21993988" y="0"/>
                  </a:lnTo>
                  <a:lnTo>
                    <a:pt x="21993988" y="595757"/>
                  </a:lnTo>
                  <a:lnTo>
                    <a:pt x="0" y="595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94" b="-86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 rot="-1563062">
            <a:off x="15292398" y="9271219"/>
            <a:ext cx="4198717" cy="4198717"/>
          </a:xfrm>
          <a:custGeom>
            <a:avLst/>
            <a:gdLst/>
            <a:ahLst/>
            <a:cxnLst/>
            <a:rect l="l" t="t" r="r" b="b"/>
            <a:pathLst>
              <a:path w="4198717" h="4198717">
                <a:moveTo>
                  <a:pt x="0" y="0"/>
                </a:moveTo>
                <a:lnTo>
                  <a:pt x="4198717" y="0"/>
                </a:lnTo>
                <a:lnTo>
                  <a:pt x="4198717" y="4198718"/>
                </a:lnTo>
                <a:lnTo>
                  <a:pt x="0" y="41987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96242" y="685205"/>
            <a:ext cx="10577959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1">
                <a:solidFill>
                  <a:srgbClr val="371A2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Whole-Life Annuity (Due)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6528" y="2235101"/>
            <a:ext cx="4260354" cy="39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432338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Payments Start Immediately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6528" y="2708076"/>
            <a:ext cx="7464921" cy="89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annuity-due assumes the first payment occurs immediately at $t=0$.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6242" y="5477470"/>
            <a:ext cx="16495514" cy="48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actuarial relationship simplifies the calculation by factoring in the immediate initial payment: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6242" y="6981974"/>
            <a:ext cx="16495514" cy="48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Numeric Substitution (Assuming $a_{35} \approx 12.00$ per Taka):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6242" y="8457903"/>
            <a:ext cx="16495514" cy="113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499">
                <a:solidFill>
                  <a:srgbClr val="E851B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Interpretation:</a:t>
            </a:r>
            <a:r>
              <a:rPr lang="en-US" sz="2499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Payments made at the start of each period increase the EPV by the factor </a:t>
            </a:r>
            <a:r>
              <a:rPr lang="en-US" sz="2499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(1+i)</a:t>
            </a:r>
            <a:r>
              <a:rPr lang="en-US" sz="2499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because the initial payment is not discounted.</a:t>
            </a:r>
          </a:p>
        </p:txBody>
      </p:sp>
      <p:sp>
        <p:nvSpPr>
          <p:cNvPr id="26" name="Freeform 26"/>
          <p:cNvSpPr/>
          <p:nvPr/>
        </p:nvSpPr>
        <p:spPr>
          <a:xfrm rot="-4023304">
            <a:off x="15292398" y="-3435588"/>
            <a:ext cx="4198717" cy="4198717"/>
          </a:xfrm>
          <a:custGeom>
            <a:avLst/>
            <a:gdLst/>
            <a:ahLst/>
            <a:cxnLst/>
            <a:rect l="l" t="t" r="r" b="b"/>
            <a:pathLst>
              <a:path w="4198717" h="4198717">
                <a:moveTo>
                  <a:pt x="0" y="0"/>
                </a:moveTo>
                <a:lnTo>
                  <a:pt x="4198717" y="0"/>
                </a:lnTo>
                <a:lnTo>
                  <a:pt x="4198717" y="4198717"/>
                </a:lnTo>
                <a:lnTo>
                  <a:pt x="0" y="41987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2013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23007" y="2180481"/>
            <a:ext cx="16841986" cy="820639"/>
            <a:chOff x="0" y="0"/>
            <a:chExt cx="22455982" cy="109418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2456012" cy="1094232"/>
            </a:xfrm>
            <a:custGeom>
              <a:avLst/>
              <a:gdLst/>
              <a:ahLst/>
              <a:cxnLst/>
              <a:rect l="l" t="t" r="r" b="b"/>
              <a:pathLst>
                <a:path w="22456012" h="1094232">
                  <a:moveTo>
                    <a:pt x="0" y="0"/>
                  </a:moveTo>
                  <a:lnTo>
                    <a:pt x="22456012" y="0"/>
                  </a:lnTo>
                  <a:lnTo>
                    <a:pt x="22456012" y="1094232"/>
                  </a:lnTo>
                  <a:lnTo>
                    <a:pt x="0" y="1094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5" r="-85" b="4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23007" y="3863727"/>
            <a:ext cx="16841986" cy="356295"/>
            <a:chOff x="0" y="0"/>
            <a:chExt cx="22455982" cy="47506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22456012" cy="475107"/>
            </a:xfrm>
            <a:custGeom>
              <a:avLst/>
              <a:gdLst/>
              <a:ahLst/>
              <a:cxnLst/>
              <a:rect l="l" t="t" r="r" b="b"/>
              <a:pathLst>
                <a:path w="22456012" h="475107">
                  <a:moveTo>
                    <a:pt x="0" y="0"/>
                  </a:moveTo>
                  <a:lnTo>
                    <a:pt x="22456012" y="0"/>
                  </a:lnTo>
                  <a:lnTo>
                    <a:pt x="22456012" y="475107"/>
                  </a:lnTo>
                  <a:lnTo>
                    <a:pt x="0" y="475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3" r="-543" b="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718245" y="4476601"/>
            <a:ext cx="16851511" cy="4217789"/>
            <a:chOff x="0" y="0"/>
            <a:chExt cx="22468682" cy="56237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68714" cy="5623687"/>
            </a:xfrm>
            <a:custGeom>
              <a:avLst/>
              <a:gdLst/>
              <a:ahLst/>
              <a:cxnLst/>
              <a:rect l="l" t="t" r="r" b="b"/>
              <a:pathLst>
                <a:path w="22468714" h="5623687">
                  <a:moveTo>
                    <a:pt x="0" y="122047"/>
                  </a:moveTo>
                  <a:cubicBezTo>
                    <a:pt x="0" y="54610"/>
                    <a:pt x="54737" y="0"/>
                    <a:pt x="122301" y="0"/>
                  </a:cubicBezTo>
                  <a:lnTo>
                    <a:pt x="22346413" y="0"/>
                  </a:lnTo>
                  <a:lnTo>
                    <a:pt x="22346413" y="6350"/>
                  </a:lnTo>
                  <a:lnTo>
                    <a:pt x="22346413" y="0"/>
                  </a:lnTo>
                  <a:cubicBezTo>
                    <a:pt x="22413976" y="0"/>
                    <a:pt x="22468714" y="54610"/>
                    <a:pt x="22468714" y="122047"/>
                  </a:cubicBezTo>
                  <a:lnTo>
                    <a:pt x="22462364" y="122047"/>
                  </a:lnTo>
                  <a:lnTo>
                    <a:pt x="22468714" y="122047"/>
                  </a:lnTo>
                  <a:lnTo>
                    <a:pt x="22468714" y="5501640"/>
                  </a:lnTo>
                  <a:lnTo>
                    <a:pt x="22462364" y="5501640"/>
                  </a:lnTo>
                  <a:lnTo>
                    <a:pt x="22468714" y="5501640"/>
                  </a:lnTo>
                  <a:cubicBezTo>
                    <a:pt x="22468714" y="5569077"/>
                    <a:pt x="22413976" y="5623687"/>
                    <a:pt x="22346413" y="5623687"/>
                  </a:cubicBezTo>
                  <a:lnTo>
                    <a:pt x="22346413" y="5617337"/>
                  </a:lnTo>
                  <a:lnTo>
                    <a:pt x="22346413" y="5623687"/>
                  </a:lnTo>
                  <a:lnTo>
                    <a:pt x="122301" y="5623687"/>
                  </a:lnTo>
                  <a:lnTo>
                    <a:pt x="122301" y="5617337"/>
                  </a:lnTo>
                  <a:lnTo>
                    <a:pt x="122301" y="5623687"/>
                  </a:lnTo>
                  <a:cubicBezTo>
                    <a:pt x="54737" y="5623687"/>
                    <a:pt x="0" y="5569077"/>
                    <a:pt x="0" y="5501640"/>
                  </a:cubicBezTo>
                  <a:lnTo>
                    <a:pt x="0" y="122047"/>
                  </a:lnTo>
                  <a:lnTo>
                    <a:pt x="6350" y="122047"/>
                  </a:lnTo>
                  <a:lnTo>
                    <a:pt x="0" y="122047"/>
                  </a:lnTo>
                  <a:moveTo>
                    <a:pt x="12700" y="122047"/>
                  </a:moveTo>
                  <a:lnTo>
                    <a:pt x="12700" y="5501640"/>
                  </a:lnTo>
                  <a:lnTo>
                    <a:pt x="6350" y="5501640"/>
                  </a:lnTo>
                  <a:lnTo>
                    <a:pt x="12700" y="5501640"/>
                  </a:lnTo>
                  <a:cubicBezTo>
                    <a:pt x="12700" y="5561965"/>
                    <a:pt x="61722" y="5610987"/>
                    <a:pt x="122301" y="5610987"/>
                  </a:cubicBezTo>
                  <a:lnTo>
                    <a:pt x="22346413" y="5610987"/>
                  </a:lnTo>
                  <a:cubicBezTo>
                    <a:pt x="22406865" y="5610987"/>
                    <a:pt x="22456014" y="5561965"/>
                    <a:pt x="22456014" y="5501640"/>
                  </a:cubicBezTo>
                  <a:lnTo>
                    <a:pt x="22456014" y="122047"/>
                  </a:lnTo>
                  <a:cubicBezTo>
                    <a:pt x="22456014" y="61722"/>
                    <a:pt x="22406992" y="12700"/>
                    <a:pt x="22346413" y="12700"/>
                  </a:cubicBezTo>
                  <a:lnTo>
                    <a:pt x="122301" y="12700"/>
                  </a:lnTo>
                  <a:lnTo>
                    <a:pt x="122301" y="6350"/>
                  </a:lnTo>
                  <a:lnTo>
                    <a:pt x="122301" y="12700"/>
                  </a:lnTo>
                  <a:cubicBezTo>
                    <a:pt x="61722" y="12700"/>
                    <a:pt x="12700" y="61722"/>
                    <a:pt x="12700" y="122047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32532" y="4490889"/>
            <a:ext cx="16822936" cy="606624"/>
            <a:chOff x="0" y="0"/>
            <a:chExt cx="22430582" cy="8088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430612" cy="808863"/>
            </a:xfrm>
            <a:custGeom>
              <a:avLst/>
              <a:gdLst/>
              <a:ahLst/>
              <a:cxnLst/>
              <a:rect l="l" t="t" r="r" b="b"/>
              <a:pathLst>
                <a:path w="22430612" h="808863">
                  <a:moveTo>
                    <a:pt x="0" y="0"/>
                  </a:moveTo>
                  <a:lnTo>
                    <a:pt x="22430612" y="0"/>
                  </a:lnTo>
                  <a:lnTo>
                    <a:pt x="22430612" y="808863"/>
                  </a:lnTo>
                  <a:lnTo>
                    <a:pt x="0" y="80886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32532" y="5097512"/>
            <a:ext cx="16822936" cy="597099"/>
            <a:chOff x="0" y="0"/>
            <a:chExt cx="22430582" cy="7961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430612" cy="796163"/>
            </a:xfrm>
            <a:custGeom>
              <a:avLst/>
              <a:gdLst/>
              <a:ahLst/>
              <a:cxnLst/>
              <a:rect l="l" t="t" r="r" b="b"/>
              <a:pathLst>
                <a:path w="22430612" h="796163">
                  <a:moveTo>
                    <a:pt x="0" y="0"/>
                  </a:moveTo>
                  <a:lnTo>
                    <a:pt x="22430612" y="0"/>
                  </a:lnTo>
                  <a:lnTo>
                    <a:pt x="22430612" y="796163"/>
                  </a:lnTo>
                  <a:lnTo>
                    <a:pt x="0" y="79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32532" y="5694610"/>
            <a:ext cx="16822936" cy="597099"/>
            <a:chOff x="0" y="0"/>
            <a:chExt cx="22430582" cy="7961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430612" cy="796163"/>
            </a:xfrm>
            <a:custGeom>
              <a:avLst/>
              <a:gdLst/>
              <a:ahLst/>
              <a:cxnLst/>
              <a:rect l="l" t="t" r="r" b="b"/>
              <a:pathLst>
                <a:path w="22430612" h="796163">
                  <a:moveTo>
                    <a:pt x="0" y="0"/>
                  </a:moveTo>
                  <a:lnTo>
                    <a:pt x="22430612" y="0"/>
                  </a:lnTo>
                  <a:lnTo>
                    <a:pt x="22430612" y="796163"/>
                  </a:lnTo>
                  <a:lnTo>
                    <a:pt x="0" y="79616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32532" y="6291709"/>
            <a:ext cx="16822936" cy="597099"/>
            <a:chOff x="0" y="0"/>
            <a:chExt cx="22430582" cy="7961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430612" cy="796163"/>
            </a:xfrm>
            <a:custGeom>
              <a:avLst/>
              <a:gdLst/>
              <a:ahLst/>
              <a:cxnLst/>
              <a:rect l="l" t="t" r="r" b="b"/>
              <a:pathLst>
                <a:path w="22430612" h="796163">
                  <a:moveTo>
                    <a:pt x="0" y="0"/>
                  </a:moveTo>
                  <a:lnTo>
                    <a:pt x="22430612" y="0"/>
                  </a:lnTo>
                  <a:lnTo>
                    <a:pt x="22430612" y="796163"/>
                  </a:lnTo>
                  <a:lnTo>
                    <a:pt x="0" y="79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32532" y="6888808"/>
            <a:ext cx="16822936" cy="597099"/>
            <a:chOff x="0" y="0"/>
            <a:chExt cx="22430582" cy="7961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430612" cy="796163"/>
            </a:xfrm>
            <a:custGeom>
              <a:avLst/>
              <a:gdLst/>
              <a:ahLst/>
              <a:cxnLst/>
              <a:rect l="l" t="t" r="r" b="b"/>
              <a:pathLst>
                <a:path w="22430612" h="796163">
                  <a:moveTo>
                    <a:pt x="0" y="0"/>
                  </a:moveTo>
                  <a:lnTo>
                    <a:pt x="22430612" y="0"/>
                  </a:lnTo>
                  <a:lnTo>
                    <a:pt x="22430612" y="796163"/>
                  </a:lnTo>
                  <a:lnTo>
                    <a:pt x="0" y="79616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32532" y="7485906"/>
            <a:ext cx="16822936" cy="597099"/>
            <a:chOff x="0" y="0"/>
            <a:chExt cx="22430582" cy="7961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430612" cy="796163"/>
            </a:xfrm>
            <a:custGeom>
              <a:avLst/>
              <a:gdLst/>
              <a:ahLst/>
              <a:cxnLst/>
              <a:rect l="l" t="t" r="r" b="b"/>
              <a:pathLst>
                <a:path w="22430612" h="796163">
                  <a:moveTo>
                    <a:pt x="0" y="0"/>
                  </a:moveTo>
                  <a:lnTo>
                    <a:pt x="22430612" y="0"/>
                  </a:lnTo>
                  <a:lnTo>
                    <a:pt x="22430612" y="796163"/>
                  </a:lnTo>
                  <a:lnTo>
                    <a:pt x="0" y="79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32532" y="8083004"/>
            <a:ext cx="16822936" cy="597099"/>
            <a:chOff x="0" y="0"/>
            <a:chExt cx="22430582" cy="79613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430612" cy="796163"/>
            </a:xfrm>
            <a:custGeom>
              <a:avLst/>
              <a:gdLst/>
              <a:ahLst/>
              <a:cxnLst/>
              <a:rect l="l" t="t" r="r" b="b"/>
              <a:pathLst>
                <a:path w="22430612" h="796163">
                  <a:moveTo>
                    <a:pt x="0" y="0"/>
                  </a:moveTo>
                  <a:lnTo>
                    <a:pt x="22430612" y="0"/>
                  </a:lnTo>
                  <a:lnTo>
                    <a:pt x="22430612" y="796163"/>
                  </a:lnTo>
                  <a:lnTo>
                    <a:pt x="0" y="79616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5582597" y="9427815"/>
            <a:ext cx="3086100" cy="308610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23007" y="549028"/>
            <a:ext cx="1071130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 b="1">
                <a:solidFill>
                  <a:srgbClr val="371A2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Temporary Life Annuity (Immediate)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007" y="1531590"/>
            <a:ext cx="16841986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calculation restricts payments to a fixed term of $n=5$ years, payable at the end of each year.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007" y="3205311"/>
            <a:ext cx="16841986" cy="39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Substitution for Zayan (</a:t>
            </a:r>
            <a:r>
              <a:rPr lang="en-US" sz="1625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x=35</a:t>
            </a: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over </a:t>
            </a:r>
            <a:r>
              <a:rPr lang="en-US" sz="1625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n=5</a:t>
            </a: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years: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9404" y="4567089"/>
            <a:ext cx="2946648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308722" y="4567089"/>
            <a:ext cx="2941885" cy="39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v^t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73280" y="4567089"/>
            <a:ext cx="4624090" cy="39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{}_{t}p_{35}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20042" y="4567089"/>
            <a:ext cx="4628852" cy="39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Term Value (</a:t>
            </a:r>
            <a:r>
              <a:rPr lang="en-US" sz="1625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10,000 \times \dots</a:t>
            </a: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9404" y="5173712"/>
            <a:ext cx="2946648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308722" y="5173712"/>
            <a:ext cx="2941885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0.95238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673280" y="5173712"/>
            <a:ext cx="4624090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0.99907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720042" y="5173712"/>
            <a:ext cx="4628852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9,515.01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9404" y="5770810"/>
            <a:ext cx="2946648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308722" y="5770810"/>
            <a:ext cx="2941885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0.90703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73280" y="5770810"/>
            <a:ext cx="4624090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0.99809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720042" y="5770810"/>
            <a:ext cx="4628852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9,053.30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39404" y="6367909"/>
            <a:ext cx="2946648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308722" y="6367909"/>
            <a:ext cx="2941885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0.86384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73280" y="6367909"/>
            <a:ext cx="4624090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0.99699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720042" y="6367909"/>
            <a:ext cx="4628852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8,611.89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39404" y="6965008"/>
            <a:ext cx="2946648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308722" y="6965008"/>
            <a:ext cx="2941885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0.82270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673280" y="6965008"/>
            <a:ext cx="4624090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0.99580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720042" y="6965008"/>
            <a:ext cx="4628852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8,192.12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39404" y="7562106"/>
            <a:ext cx="2946648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308722" y="7562106"/>
            <a:ext cx="2941885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0.78353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673280" y="7562106"/>
            <a:ext cx="4624090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0.99450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720042" y="7562106"/>
            <a:ext cx="4628852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7,792.61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39404" y="8159204"/>
            <a:ext cx="11357967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b="1">
                <a:solidFill>
                  <a:srgbClr val="4323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Total EPV (per 1 Taka: 4.31649)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720042" y="8159204"/>
            <a:ext cx="4628852" cy="38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b="1">
                <a:solidFill>
                  <a:srgbClr val="4323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43,164.93 Taka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23007" y="8836224"/>
            <a:ext cx="16841986" cy="91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851B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Interpretation:</a:t>
            </a:r>
            <a:r>
              <a:rPr lang="en-US" sz="200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This is the EPV of 5 payments conditional on Zayan surviving to each end-year; the sum is finite and results in a lower value than the whole-life equivalent.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5582597" y="-2057400"/>
            <a:ext cx="3086100" cy="3086100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806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68251" y="2317254"/>
            <a:ext cx="16751499" cy="916781"/>
            <a:chOff x="0" y="0"/>
            <a:chExt cx="22335332" cy="122237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2335362" cy="1222375"/>
            </a:xfrm>
            <a:custGeom>
              <a:avLst/>
              <a:gdLst/>
              <a:ahLst/>
              <a:cxnLst/>
              <a:rect l="l" t="t" r="r" b="b"/>
              <a:pathLst>
                <a:path w="22335362" h="1222375">
                  <a:moveTo>
                    <a:pt x="0" y="0"/>
                  </a:moveTo>
                  <a:lnTo>
                    <a:pt x="22335362" y="0"/>
                  </a:lnTo>
                  <a:lnTo>
                    <a:pt x="22335362" y="1222375"/>
                  </a:lnTo>
                  <a:lnTo>
                    <a:pt x="0" y="1222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9" r="-13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63489" y="4114651"/>
            <a:ext cx="16761024" cy="4474071"/>
            <a:chOff x="0" y="0"/>
            <a:chExt cx="22348032" cy="59654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347937" cy="5965444"/>
            </a:xfrm>
            <a:custGeom>
              <a:avLst/>
              <a:gdLst/>
              <a:ahLst/>
              <a:cxnLst/>
              <a:rect l="l" t="t" r="r" b="b"/>
              <a:pathLst>
                <a:path w="22347937" h="5965444">
                  <a:moveTo>
                    <a:pt x="0" y="129286"/>
                  </a:moveTo>
                  <a:cubicBezTo>
                    <a:pt x="0" y="57912"/>
                    <a:pt x="57912" y="0"/>
                    <a:pt x="129413" y="0"/>
                  </a:cubicBezTo>
                  <a:lnTo>
                    <a:pt x="22218523" y="0"/>
                  </a:lnTo>
                  <a:lnTo>
                    <a:pt x="22218523" y="6350"/>
                  </a:lnTo>
                  <a:lnTo>
                    <a:pt x="22218523" y="0"/>
                  </a:lnTo>
                  <a:cubicBezTo>
                    <a:pt x="22290024" y="0"/>
                    <a:pt x="22347937" y="57912"/>
                    <a:pt x="22347937" y="129286"/>
                  </a:cubicBezTo>
                  <a:lnTo>
                    <a:pt x="22341587" y="129286"/>
                  </a:lnTo>
                  <a:lnTo>
                    <a:pt x="22347937" y="129286"/>
                  </a:lnTo>
                  <a:lnTo>
                    <a:pt x="22347937" y="5836158"/>
                  </a:lnTo>
                  <a:lnTo>
                    <a:pt x="22341587" y="5836158"/>
                  </a:lnTo>
                  <a:lnTo>
                    <a:pt x="22347937" y="5836158"/>
                  </a:lnTo>
                  <a:cubicBezTo>
                    <a:pt x="22347937" y="5907532"/>
                    <a:pt x="22290024" y="5965444"/>
                    <a:pt x="22218523" y="5965444"/>
                  </a:cubicBezTo>
                  <a:lnTo>
                    <a:pt x="22218523" y="5959094"/>
                  </a:lnTo>
                  <a:lnTo>
                    <a:pt x="22218523" y="5965444"/>
                  </a:lnTo>
                  <a:lnTo>
                    <a:pt x="129413" y="5965444"/>
                  </a:lnTo>
                  <a:lnTo>
                    <a:pt x="129413" y="5959094"/>
                  </a:lnTo>
                  <a:lnTo>
                    <a:pt x="129413" y="5965444"/>
                  </a:lnTo>
                  <a:cubicBezTo>
                    <a:pt x="57912" y="5965444"/>
                    <a:pt x="0" y="5907532"/>
                    <a:pt x="0" y="5836158"/>
                  </a:cubicBezTo>
                  <a:lnTo>
                    <a:pt x="0" y="129286"/>
                  </a:lnTo>
                  <a:lnTo>
                    <a:pt x="6350" y="129286"/>
                  </a:lnTo>
                  <a:lnTo>
                    <a:pt x="0" y="129286"/>
                  </a:lnTo>
                  <a:moveTo>
                    <a:pt x="12700" y="129286"/>
                  </a:moveTo>
                  <a:lnTo>
                    <a:pt x="12700" y="5836158"/>
                  </a:lnTo>
                  <a:lnTo>
                    <a:pt x="6350" y="5836158"/>
                  </a:lnTo>
                  <a:lnTo>
                    <a:pt x="12700" y="5836158"/>
                  </a:lnTo>
                  <a:cubicBezTo>
                    <a:pt x="12700" y="5900547"/>
                    <a:pt x="65024" y="5952744"/>
                    <a:pt x="129413" y="5952744"/>
                  </a:cubicBezTo>
                  <a:lnTo>
                    <a:pt x="22218523" y="5952744"/>
                  </a:lnTo>
                  <a:cubicBezTo>
                    <a:pt x="22283040" y="5952744"/>
                    <a:pt x="22335237" y="5900547"/>
                    <a:pt x="22335237" y="5836158"/>
                  </a:cubicBezTo>
                  <a:lnTo>
                    <a:pt x="22335237" y="129286"/>
                  </a:lnTo>
                  <a:cubicBezTo>
                    <a:pt x="22335237" y="64897"/>
                    <a:pt x="22282913" y="12700"/>
                    <a:pt x="22218523" y="12700"/>
                  </a:cubicBezTo>
                  <a:lnTo>
                    <a:pt x="129413" y="12700"/>
                  </a:lnTo>
                  <a:lnTo>
                    <a:pt x="129413" y="6350"/>
                  </a:lnTo>
                  <a:lnTo>
                    <a:pt x="129413" y="12700"/>
                  </a:lnTo>
                  <a:cubicBezTo>
                    <a:pt x="65024" y="12700"/>
                    <a:pt x="12700" y="64897"/>
                    <a:pt x="12700" y="129286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7776" y="4128939"/>
            <a:ext cx="16732449" cy="643235"/>
            <a:chOff x="0" y="0"/>
            <a:chExt cx="22309932" cy="8576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09962" cy="857631"/>
            </a:xfrm>
            <a:custGeom>
              <a:avLst/>
              <a:gdLst/>
              <a:ahLst/>
              <a:cxnLst/>
              <a:rect l="l" t="t" r="r" b="b"/>
              <a:pathLst>
                <a:path w="22309962" h="857631">
                  <a:moveTo>
                    <a:pt x="0" y="0"/>
                  </a:moveTo>
                  <a:lnTo>
                    <a:pt x="22309962" y="0"/>
                  </a:lnTo>
                  <a:lnTo>
                    <a:pt x="22309962" y="857631"/>
                  </a:lnTo>
                  <a:lnTo>
                    <a:pt x="0" y="8576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77776" y="4772174"/>
            <a:ext cx="16732449" cy="633710"/>
            <a:chOff x="0" y="0"/>
            <a:chExt cx="22309932" cy="8449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309962" cy="844931"/>
            </a:xfrm>
            <a:custGeom>
              <a:avLst/>
              <a:gdLst/>
              <a:ahLst/>
              <a:cxnLst/>
              <a:rect l="l" t="t" r="r" b="b"/>
              <a:pathLst>
                <a:path w="22309962" h="844931">
                  <a:moveTo>
                    <a:pt x="0" y="0"/>
                  </a:moveTo>
                  <a:lnTo>
                    <a:pt x="22309962" y="0"/>
                  </a:lnTo>
                  <a:lnTo>
                    <a:pt x="22309962" y="844931"/>
                  </a:lnTo>
                  <a:lnTo>
                    <a:pt x="0" y="8449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77776" y="5405884"/>
            <a:ext cx="16732449" cy="633710"/>
            <a:chOff x="0" y="0"/>
            <a:chExt cx="22309932" cy="8449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309962" cy="844931"/>
            </a:xfrm>
            <a:custGeom>
              <a:avLst/>
              <a:gdLst/>
              <a:ahLst/>
              <a:cxnLst/>
              <a:rect l="l" t="t" r="r" b="b"/>
              <a:pathLst>
                <a:path w="22309962" h="844931">
                  <a:moveTo>
                    <a:pt x="0" y="0"/>
                  </a:moveTo>
                  <a:lnTo>
                    <a:pt x="22309962" y="0"/>
                  </a:lnTo>
                  <a:lnTo>
                    <a:pt x="22309962" y="844931"/>
                  </a:lnTo>
                  <a:lnTo>
                    <a:pt x="0" y="8449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77776" y="6039594"/>
            <a:ext cx="16732449" cy="633710"/>
            <a:chOff x="0" y="0"/>
            <a:chExt cx="22309932" cy="8449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309962" cy="844931"/>
            </a:xfrm>
            <a:custGeom>
              <a:avLst/>
              <a:gdLst/>
              <a:ahLst/>
              <a:cxnLst/>
              <a:rect l="l" t="t" r="r" b="b"/>
              <a:pathLst>
                <a:path w="22309962" h="844931">
                  <a:moveTo>
                    <a:pt x="0" y="0"/>
                  </a:moveTo>
                  <a:lnTo>
                    <a:pt x="22309962" y="0"/>
                  </a:lnTo>
                  <a:lnTo>
                    <a:pt x="22309962" y="844931"/>
                  </a:lnTo>
                  <a:lnTo>
                    <a:pt x="0" y="8449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77776" y="6673304"/>
            <a:ext cx="16732449" cy="633710"/>
            <a:chOff x="0" y="0"/>
            <a:chExt cx="22309932" cy="8449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309962" cy="844931"/>
            </a:xfrm>
            <a:custGeom>
              <a:avLst/>
              <a:gdLst/>
              <a:ahLst/>
              <a:cxnLst/>
              <a:rect l="l" t="t" r="r" b="b"/>
              <a:pathLst>
                <a:path w="22309962" h="844931">
                  <a:moveTo>
                    <a:pt x="0" y="0"/>
                  </a:moveTo>
                  <a:lnTo>
                    <a:pt x="22309962" y="0"/>
                  </a:lnTo>
                  <a:lnTo>
                    <a:pt x="22309962" y="844931"/>
                  </a:lnTo>
                  <a:lnTo>
                    <a:pt x="0" y="8449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77776" y="7307015"/>
            <a:ext cx="16732449" cy="633710"/>
            <a:chOff x="0" y="0"/>
            <a:chExt cx="22309932" cy="8449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309962" cy="844931"/>
            </a:xfrm>
            <a:custGeom>
              <a:avLst/>
              <a:gdLst/>
              <a:ahLst/>
              <a:cxnLst/>
              <a:rect l="l" t="t" r="r" b="b"/>
              <a:pathLst>
                <a:path w="22309962" h="844931">
                  <a:moveTo>
                    <a:pt x="0" y="0"/>
                  </a:moveTo>
                  <a:lnTo>
                    <a:pt x="22309962" y="0"/>
                  </a:lnTo>
                  <a:lnTo>
                    <a:pt x="22309962" y="844931"/>
                  </a:lnTo>
                  <a:lnTo>
                    <a:pt x="0" y="8449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77776" y="7940725"/>
            <a:ext cx="16732449" cy="633710"/>
            <a:chOff x="0" y="0"/>
            <a:chExt cx="22309932" cy="8449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309962" cy="844931"/>
            </a:xfrm>
            <a:custGeom>
              <a:avLst/>
              <a:gdLst/>
              <a:ahLst/>
              <a:cxnLst/>
              <a:rect l="l" t="t" r="r" b="b"/>
              <a:pathLst>
                <a:path w="22309962" h="844931">
                  <a:moveTo>
                    <a:pt x="0" y="0"/>
                  </a:moveTo>
                  <a:lnTo>
                    <a:pt x="22309962" y="0"/>
                  </a:lnTo>
                  <a:lnTo>
                    <a:pt x="22309962" y="844931"/>
                  </a:lnTo>
                  <a:lnTo>
                    <a:pt x="0" y="8449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5716250" y="9626948"/>
            <a:ext cx="3086100" cy="1543050"/>
            <a:chOff x="0" y="0"/>
            <a:chExt cx="8128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68251" y="584597"/>
            <a:ext cx="9596437" cy="63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 b="1">
                <a:solidFill>
                  <a:srgbClr val="371A2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Temporary Life Annuity (Due)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8251" y="1621631"/>
            <a:ext cx="16751499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formula for the EPV of an $n$-year temporary annuity-due, where payments occur at the beginning of each period ($t=0$ to $n-1$):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8251" y="3445074"/>
            <a:ext cx="16751499" cy="42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Numeric Terms (Initial payment at </a:t>
            </a:r>
            <a:r>
              <a:rPr lang="en-US" sz="1687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t=0</a:t>
            </a: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included, payments up to </a:t>
            </a:r>
            <a:r>
              <a:rPr lang="en-US" sz="1687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t=4</a:t>
            </a: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7595" y="4203501"/>
            <a:ext cx="2902595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48758" y="4203501"/>
            <a:ext cx="2897832" cy="42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v^t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95159" y="4203501"/>
            <a:ext cx="4571108" cy="42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{}_{t}p_{35}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714834" y="4203501"/>
            <a:ext cx="4575870" cy="42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Term Value (</a:t>
            </a:r>
            <a:r>
              <a:rPr lang="en-US" sz="1687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10,000 \times \dots</a:t>
            </a: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97595" y="4846736"/>
            <a:ext cx="2902595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48758" y="4846736"/>
            <a:ext cx="2897832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1.00000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695159" y="4846736"/>
            <a:ext cx="4571108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1.00000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714834" y="4846736"/>
            <a:ext cx="4575870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10,000.00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97595" y="5480447"/>
            <a:ext cx="2902595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348758" y="5480447"/>
            <a:ext cx="2897832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0.95238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695159" y="5480447"/>
            <a:ext cx="4571108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0.99907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714834" y="5480447"/>
            <a:ext cx="4575870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9,515.01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97595" y="6114157"/>
            <a:ext cx="2902595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348758" y="6114157"/>
            <a:ext cx="2897832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0.90703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695159" y="6114157"/>
            <a:ext cx="4571108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0.99809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14834" y="6114157"/>
            <a:ext cx="4575870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9,053.30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97595" y="6747867"/>
            <a:ext cx="2902595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348758" y="6747867"/>
            <a:ext cx="2897832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0.86384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695159" y="6747867"/>
            <a:ext cx="4571108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0.99699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714834" y="6747867"/>
            <a:ext cx="4575870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8,611.89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97595" y="7381577"/>
            <a:ext cx="2902595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348758" y="7381577"/>
            <a:ext cx="2897832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0.82270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695159" y="7381577"/>
            <a:ext cx="4571108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0.99580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714834" y="7381577"/>
            <a:ext cx="4575870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8,192.12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97595" y="8015287"/>
            <a:ext cx="11268670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1">
                <a:solidFill>
                  <a:srgbClr val="4323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Total EPV (per 1 Taka: 4.53721)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714834" y="8015287"/>
            <a:ext cx="4575870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1">
                <a:solidFill>
                  <a:srgbClr val="4323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45,372.13 Taka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68251" y="8735615"/>
            <a:ext cx="16751499" cy="98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851B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Interpretation:</a:t>
            </a:r>
            <a:r>
              <a:rPr lang="en-US" sz="21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immediate first payment (</a:t>
            </a:r>
            <a:r>
              <a:rPr lang="en-US" sz="2125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t=0</a:t>
            </a:r>
            <a:r>
              <a:rPr lang="en-US" sz="2125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raises the total EPV significantly relative to the immediate version, reflecting the time value of money.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5716250" y="-950119"/>
            <a:ext cx="3086100" cy="1543050"/>
            <a:chOff x="0" y="0"/>
            <a:chExt cx="812800" cy="4064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6835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72729" y="1919882"/>
            <a:ext cx="5514082" cy="997297"/>
            <a:chOff x="0" y="0"/>
            <a:chExt cx="7352110" cy="132973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7352157" cy="1329690"/>
            </a:xfrm>
            <a:custGeom>
              <a:avLst/>
              <a:gdLst/>
              <a:ahLst/>
              <a:cxnLst/>
              <a:rect l="l" t="t" r="r" b="b"/>
              <a:pathLst>
                <a:path w="7352157" h="1329690">
                  <a:moveTo>
                    <a:pt x="0" y="0"/>
                  </a:moveTo>
                  <a:lnTo>
                    <a:pt x="7352157" y="0"/>
                  </a:lnTo>
                  <a:lnTo>
                    <a:pt x="7352157" y="1329690"/>
                  </a:lnTo>
                  <a:lnTo>
                    <a:pt x="0" y="1329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33" b="-136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386810" y="1919882"/>
            <a:ext cx="5514231" cy="997297"/>
            <a:chOff x="0" y="0"/>
            <a:chExt cx="7352308" cy="132973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352284" cy="1329690"/>
            </a:xfrm>
            <a:custGeom>
              <a:avLst/>
              <a:gdLst/>
              <a:ahLst/>
              <a:cxnLst/>
              <a:rect l="l" t="t" r="r" b="b"/>
              <a:pathLst>
                <a:path w="7352284" h="1329690">
                  <a:moveTo>
                    <a:pt x="0" y="0"/>
                  </a:moveTo>
                  <a:lnTo>
                    <a:pt x="7352284" y="0"/>
                  </a:lnTo>
                  <a:lnTo>
                    <a:pt x="7352284" y="1329690"/>
                  </a:lnTo>
                  <a:lnTo>
                    <a:pt x="0" y="1329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5" b="-138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901041" y="1919882"/>
            <a:ext cx="5514231" cy="997297"/>
            <a:chOff x="0" y="0"/>
            <a:chExt cx="7352308" cy="132973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352284" cy="1329690"/>
            </a:xfrm>
            <a:custGeom>
              <a:avLst/>
              <a:gdLst/>
              <a:ahLst/>
              <a:cxnLst/>
              <a:rect l="l" t="t" r="r" b="b"/>
              <a:pathLst>
                <a:path w="7352284" h="1329690">
                  <a:moveTo>
                    <a:pt x="0" y="0"/>
                  </a:moveTo>
                  <a:lnTo>
                    <a:pt x="7352284" y="0"/>
                  </a:lnTo>
                  <a:lnTo>
                    <a:pt x="7352284" y="1329690"/>
                  </a:lnTo>
                  <a:lnTo>
                    <a:pt x="0" y="1329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35" b="-138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72729" y="5724376"/>
            <a:ext cx="16542544" cy="426393"/>
            <a:chOff x="0" y="0"/>
            <a:chExt cx="22056725" cy="568523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22056725" cy="568579"/>
            </a:xfrm>
            <a:custGeom>
              <a:avLst/>
              <a:gdLst/>
              <a:ahLst/>
              <a:cxnLst/>
              <a:rect l="l" t="t" r="r" b="b"/>
              <a:pathLst>
                <a:path w="22056725" h="568579">
                  <a:moveTo>
                    <a:pt x="0" y="0"/>
                  </a:moveTo>
                  <a:lnTo>
                    <a:pt x="22056725" y="0"/>
                  </a:lnTo>
                  <a:lnTo>
                    <a:pt x="22056725" y="568579"/>
                  </a:lnTo>
                  <a:lnTo>
                    <a:pt x="0" y="56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54" b="-244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72729" y="7180660"/>
            <a:ext cx="16542544" cy="426393"/>
            <a:chOff x="0" y="0"/>
            <a:chExt cx="22056725" cy="568523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22056725" cy="568579"/>
            </a:xfrm>
            <a:custGeom>
              <a:avLst/>
              <a:gdLst/>
              <a:ahLst/>
              <a:cxnLst/>
              <a:rect l="l" t="t" r="r" b="b"/>
              <a:pathLst>
                <a:path w="22056725" h="568579">
                  <a:moveTo>
                    <a:pt x="0" y="0"/>
                  </a:moveTo>
                  <a:lnTo>
                    <a:pt x="22056725" y="0"/>
                  </a:lnTo>
                  <a:lnTo>
                    <a:pt x="22056725" y="568579"/>
                  </a:lnTo>
                  <a:lnTo>
                    <a:pt x="0" y="56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54" b="-24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5582597" y="9569202"/>
            <a:ext cx="3086100" cy="1543050"/>
            <a:chOff x="0" y="0"/>
            <a:chExt cx="812800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2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72729" y="659457"/>
            <a:ext cx="14587686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562" b="1">
                <a:solidFill>
                  <a:srgbClr val="371A2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Deferred Life Annuity (Immediate)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2015" y="3156943"/>
            <a:ext cx="2933551" cy="376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432338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Deferment Period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2015" y="3606404"/>
            <a:ext cx="5015507" cy="47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payments from $t=0$ to $t=10$.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36097" y="3156943"/>
            <a:ext cx="2933551" cy="376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432338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Payments Begin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36097" y="3606404"/>
            <a:ext cx="5015656" cy="47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Payments start at $t=11$ (end of year 10).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50327" y="3156943"/>
            <a:ext cx="2933551" cy="376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432338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Survival and EPV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50327" y="3606404"/>
            <a:ext cx="5015656" cy="87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Depends on survival to age $x+m$ and the EPV of $a_{x+m}$.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2729" y="4933801"/>
            <a:ext cx="16542544" cy="47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Formula for EPV of an $m$-year deferred whole-life immediate annuity: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72729" y="6390085"/>
            <a:ext cx="16542544" cy="47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Numeric Example (using $m=10$, $v^{10} \approx 0.613913$, ${}_{10}p_{35} \approx 0.990$, and assuming $a_{45} \approx 12.00$):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2729" y="7846367"/>
            <a:ext cx="16542544" cy="47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EPV for 10,000 Taka payment: $7.29 \times 10,000 = 72,900$ Taka.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2729" y="8506569"/>
            <a:ext cx="16542544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437">
                <a:solidFill>
                  <a:srgbClr val="E851B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Interpretation:</a:t>
            </a:r>
            <a:r>
              <a:rPr lang="en-US" sz="24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Deferring the payment start by $m$ years significantly reduces the EPV via discounting (</a:t>
            </a:r>
            <a:r>
              <a:rPr lang="en-US" sz="2437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v^m</a:t>
            </a:r>
            <a:r>
              <a:rPr lang="en-US" sz="24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and the conditional probability of surviving to the deferment time (</a:t>
            </a:r>
            <a:r>
              <a:rPr lang="en-US" sz="2437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{}_{m}p_x</a:t>
            </a:r>
            <a:r>
              <a:rPr lang="en-US" sz="24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-4682578" y="9686925"/>
            <a:ext cx="8738145" cy="1257880"/>
            <a:chOff x="0" y="0"/>
            <a:chExt cx="812800" cy="11700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117005"/>
            </a:xfrm>
            <a:custGeom>
              <a:avLst/>
              <a:gdLst/>
              <a:ahLst/>
              <a:cxnLst/>
              <a:rect l="l" t="t" r="r" b="b"/>
              <a:pathLst>
                <a:path w="812800" h="117005">
                  <a:moveTo>
                    <a:pt x="609600" y="0"/>
                  </a:moveTo>
                  <a:cubicBezTo>
                    <a:pt x="721824" y="0"/>
                    <a:pt x="812800" y="26192"/>
                    <a:pt x="812800" y="58502"/>
                  </a:cubicBezTo>
                  <a:cubicBezTo>
                    <a:pt x="812800" y="90812"/>
                    <a:pt x="721824" y="117005"/>
                    <a:pt x="609600" y="117005"/>
                  </a:cubicBezTo>
                  <a:lnTo>
                    <a:pt x="203200" y="117005"/>
                  </a:lnTo>
                  <a:cubicBezTo>
                    <a:pt x="90976" y="117005"/>
                    <a:pt x="0" y="90812"/>
                    <a:pt x="0" y="58502"/>
                  </a:cubicBezTo>
                  <a:cubicBezTo>
                    <a:pt x="0" y="261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812800" cy="183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2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1856556" y="-771525"/>
            <a:ext cx="3086100" cy="1543050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415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04875" y="2729210"/>
            <a:ext cx="16478250" cy="818704"/>
            <a:chOff x="0" y="0"/>
            <a:chExt cx="21971000" cy="109160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1971000" cy="1091565"/>
            </a:xfrm>
            <a:custGeom>
              <a:avLst/>
              <a:gdLst/>
              <a:ahLst/>
              <a:cxnLst/>
              <a:rect l="l" t="t" r="r" b="b"/>
              <a:pathLst>
                <a:path w="21971000" h="1091565">
                  <a:moveTo>
                    <a:pt x="0" y="0"/>
                  </a:moveTo>
                  <a:lnTo>
                    <a:pt x="21971000" y="0"/>
                  </a:lnTo>
                  <a:lnTo>
                    <a:pt x="21971000" y="1091565"/>
                  </a:lnTo>
                  <a:lnTo>
                    <a:pt x="0" y="1091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" b="-30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04875" y="5029349"/>
            <a:ext cx="16478250" cy="706487"/>
            <a:chOff x="0" y="0"/>
            <a:chExt cx="21971000" cy="941983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21971000" cy="941959"/>
            </a:xfrm>
            <a:custGeom>
              <a:avLst/>
              <a:gdLst/>
              <a:ahLst/>
              <a:cxnLst/>
              <a:rect l="l" t="t" r="r" b="b"/>
              <a:pathLst>
                <a:path w="21971000" h="941959">
                  <a:moveTo>
                    <a:pt x="0" y="0"/>
                  </a:moveTo>
                  <a:lnTo>
                    <a:pt x="21971000" y="0"/>
                  </a:lnTo>
                  <a:lnTo>
                    <a:pt x="21971000" y="941959"/>
                  </a:lnTo>
                  <a:lnTo>
                    <a:pt x="0" y="94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6" r="-116" b="-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04875" y="6803677"/>
            <a:ext cx="16478250" cy="706487"/>
            <a:chOff x="0" y="0"/>
            <a:chExt cx="21971000" cy="94198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21971000" cy="941959"/>
            </a:xfrm>
            <a:custGeom>
              <a:avLst/>
              <a:gdLst/>
              <a:ahLst/>
              <a:cxnLst/>
              <a:rect l="l" t="t" r="r" b="b"/>
              <a:pathLst>
                <a:path w="21971000" h="941959">
                  <a:moveTo>
                    <a:pt x="0" y="0"/>
                  </a:moveTo>
                  <a:lnTo>
                    <a:pt x="21971000" y="0"/>
                  </a:lnTo>
                  <a:lnTo>
                    <a:pt x="21971000" y="941959"/>
                  </a:lnTo>
                  <a:lnTo>
                    <a:pt x="0" y="94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6" r="-116" b="-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5116175" y="9317682"/>
            <a:ext cx="3713194" cy="2496803"/>
            <a:chOff x="0" y="0"/>
            <a:chExt cx="736600" cy="495300"/>
          </a:xfrm>
        </p:grpSpPr>
        <p:sp>
          <p:nvSpPr>
            <p:cNvPr id="15" name="Freeform 15"/>
            <p:cNvSpPr/>
            <p:nvPr/>
          </p:nvSpPr>
          <p:spPr>
            <a:xfrm>
              <a:off x="10588" y="0"/>
              <a:ext cx="715423" cy="495300"/>
            </a:xfrm>
            <a:custGeom>
              <a:avLst/>
              <a:gdLst/>
              <a:ahLst/>
              <a:cxnLst/>
              <a:rect l="l" t="t" r="r" b="b"/>
              <a:pathLst>
                <a:path w="715423" h="495300">
                  <a:moveTo>
                    <a:pt x="251721" y="0"/>
                  </a:moveTo>
                  <a:lnTo>
                    <a:pt x="693890" y="0"/>
                  </a:lnTo>
                  <a:cubicBezTo>
                    <a:pt x="700888" y="0"/>
                    <a:pt x="707403" y="3571"/>
                    <a:pt x="711167" y="9471"/>
                  </a:cubicBezTo>
                  <a:cubicBezTo>
                    <a:pt x="714931" y="15371"/>
                    <a:pt x="715424" y="22783"/>
                    <a:pt x="712474" y="29130"/>
                  </a:cubicBezTo>
                  <a:lnTo>
                    <a:pt x="509362" y="466170"/>
                  </a:lnTo>
                  <a:cubicBezTo>
                    <a:pt x="501106" y="483936"/>
                    <a:pt x="483294" y="495300"/>
                    <a:pt x="463703" y="495300"/>
                  </a:cubicBezTo>
                  <a:lnTo>
                    <a:pt x="21534" y="495300"/>
                  </a:lnTo>
                  <a:cubicBezTo>
                    <a:pt x="14536" y="495300"/>
                    <a:pt x="8021" y="491729"/>
                    <a:pt x="4257" y="485829"/>
                  </a:cubicBezTo>
                  <a:cubicBezTo>
                    <a:pt x="493" y="479929"/>
                    <a:pt x="0" y="472517"/>
                    <a:pt x="2950" y="466170"/>
                  </a:cubicBezTo>
                  <a:lnTo>
                    <a:pt x="206062" y="29130"/>
                  </a:lnTo>
                  <a:cubicBezTo>
                    <a:pt x="214318" y="11364"/>
                    <a:pt x="232130" y="0"/>
                    <a:pt x="251721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54000" y="-66675"/>
              <a:ext cx="2286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04875" y="597853"/>
            <a:ext cx="10851332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00" b="1">
                <a:solidFill>
                  <a:srgbClr val="371A2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Continuous Life Annuity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4875" y="1902767"/>
            <a:ext cx="16478250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formula for the EPV of a whole-life continuous annuity, where payments are made instantaneously over time: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4875" y="3789312"/>
            <a:ext cx="16478250" cy="91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Since this requires integration, we typically use the common approximation based on the uniform distribution of deaths (UDD) assumption (often found in the PDF):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4875" y="5977235"/>
            <a:ext cx="16478250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Numeric Approximation (using $a_{35} \approx 12.00$ per Taka):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4875" y="7751564"/>
            <a:ext cx="16478250" cy="49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EPV for 10,000 Taka payment: $11.50 \times 10,000 = 115,000$ Taka.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4875" y="8436917"/>
            <a:ext cx="16478250" cy="114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499">
                <a:solidFill>
                  <a:srgbClr val="E851B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Interpretation:</a:t>
            </a:r>
            <a:r>
              <a:rPr lang="en-US" sz="2499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Continuous payments integrate discounted survival over time; mathematically, its EPV is generally slightly lower than the annuity-due (</a:t>
            </a:r>
            <a:r>
              <a:rPr lang="en-US" sz="2499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\ddot{a}_x</a:t>
            </a:r>
            <a:r>
              <a:rPr lang="en-US" sz="2499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and higher than the immediate annuity (</a:t>
            </a:r>
            <a:r>
              <a:rPr lang="en-US" sz="2499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a_x</a:t>
            </a:r>
            <a:r>
              <a:rPr lang="en-US" sz="2499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6049019" y="-1468103"/>
            <a:ext cx="3713194" cy="2496803"/>
            <a:chOff x="0" y="0"/>
            <a:chExt cx="736600" cy="495300"/>
          </a:xfrm>
        </p:grpSpPr>
        <p:sp>
          <p:nvSpPr>
            <p:cNvPr id="24" name="Freeform 24"/>
            <p:cNvSpPr/>
            <p:nvPr/>
          </p:nvSpPr>
          <p:spPr>
            <a:xfrm>
              <a:off x="10588" y="0"/>
              <a:ext cx="715423" cy="495300"/>
            </a:xfrm>
            <a:custGeom>
              <a:avLst/>
              <a:gdLst/>
              <a:ahLst/>
              <a:cxnLst/>
              <a:rect l="l" t="t" r="r" b="b"/>
              <a:pathLst>
                <a:path w="715423" h="495300">
                  <a:moveTo>
                    <a:pt x="251721" y="0"/>
                  </a:moveTo>
                  <a:lnTo>
                    <a:pt x="693890" y="0"/>
                  </a:lnTo>
                  <a:cubicBezTo>
                    <a:pt x="700888" y="0"/>
                    <a:pt x="707403" y="3571"/>
                    <a:pt x="711167" y="9471"/>
                  </a:cubicBezTo>
                  <a:cubicBezTo>
                    <a:pt x="714931" y="15371"/>
                    <a:pt x="715424" y="22783"/>
                    <a:pt x="712474" y="29130"/>
                  </a:cubicBezTo>
                  <a:lnTo>
                    <a:pt x="509362" y="466170"/>
                  </a:lnTo>
                  <a:cubicBezTo>
                    <a:pt x="501106" y="483936"/>
                    <a:pt x="483294" y="495300"/>
                    <a:pt x="463703" y="495300"/>
                  </a:cubicBezTo>
                  <a:lnTo>
                    <a:pt x="21534" y="495300"/>
                  </a:lnTo>
                  <a:cubicBezTo>
                    <a:pt x="14536" y="495300"/>
                    <a:pt x="8021" y="491729"/>
                    <a:pt x="4257" y="485829"/>
                  </a:cubicBezTo>
                  <a:cubicBezTo>
                    <a:pt x="493" y="479929"/>
                    <a:pt x="0" y="472517"/>
                    <a:pt x="2950" y="466170"/>
                  </a:cubicBezTo>
                  <a:lnTo>
                    <a:pt x="206062" y="29130"/>
                  </a:lnTo>
                  <a:cubicBezTo>
                    <a:pt x="214318" y="11364"/>
                    <a:pt x="232130" y="0"/>
                    <a:pt x="251721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254000" y="-66675"/>
              <a:ext cx="2286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63388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60672" y="2570857"/>
            <a:ext cx="16566654" cy="5451574"/>
            <a:chOff x="0" y="0"/>
            <a:chExt cx="22088872" cy="72687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088856" cy="7268718"/>
            </a:xfrm>
            <a:custGeom>
              <a:avLst/>
              <a:gdLst/>
              <a:ahLst/>
              <a:cxnLst/>
              <a:rect l="l" t="t" r="r" b="b"/>
              <a:pathLst>
                <a:path w="22088856" h="7268718">
                  <a:moveTo>
                    <a:pt x="0" y="144780"/>
                  </a:moveTo>
                  <a:cubicBezTo>
                    <a:pt x="0" y="64770"/>
                    <a:pt x="64897" y="0"/>
                    <a:pt x="144907" y="0"/>
                  </a:cubicBezTo>
                  <a:lnTo>
                    <a:pt x="21943949" y="0"/>
                  </a:lnTo>
                  <a:lnTo>
                    <a:pt x="21943949" y="6350"/>
                  </a:lnTo>
                  <a:lnTo>
                    <a:pt x="21943949" y="0"/>
                  </a:lnTo>
                  <a:cubicBezTo>
                    <a:pt x="22023960" y="0"/>
                    <a:pt x="22088856" y="64770"/>
                    <a:pt x="22088856" y="144780"/>
                  </a:cubicBezTo>
                  <a:lnTo>
                    <a:pt x="22082506" y="144780"/>
                  </a:lnTo>
                  <a:lnTo>
                    <a:pt x="22088856" y="144780"/>
                  </a:lnTo>
                  <a:lnTo>
                    <a:pt x="22088856" y="7123938"/>
                  </a:lnTo>
                  <a:lnTo>
                    <a:pt x="22082506" y="7123938"/>
                  </a:lnTo>
                  <a:lnTo>
                    <a:pt x="22088856" y="7123938"/>
                  </a:lnTo>
                  <a:cubicBezTo>
                    <a:pt x="22088856" y="7203948"/>
                    <a:pt x="22023960" y="7268718"/>
                    <a:pt x="21943949" y="7268718"/>
                  </a:cubicBezTo>
                  <a:lnTo>
                    <a:pt x="21943949" y="7262368"/>
                  </a:lnTo>
                  <a:lnTo>
                    <a:pt x="21943949" y="7268718"/>
                  </a:lnTo>
                  <a:lnTo>
                    <a:pt x="144907" y="7268718"/>
                  </a:lnTo>
                  <a:lnTo>
                    <a:pt x="144907" y="7262368"/>
                  </a:lnTo>
                  <a:lnTo>
                    <a:pt x="144907" y="7268718"/>
                  </a:lnTo>
                  <a:cubicBezTo>
                    <a:pt x="64897" y="7268718"/>
                    <a:pt x="0" y="7203948"/>
                    <a:pt x="0" y="7123938"/>
                  </a:cubicBezTo>
                  <a:lnTo>
                    <a:pt x="0" y="144780"/>
                  </a:lnTo>
                  <a:lnTo>
                    <a:pt x="6350" y="144780"/>
                  </a:lnTo>
                  <a:lnTo>
                    <a:pt x="0" y="144780"/>
                  </a:lnTo>
                  <a:moveTo>
                    <a:pt x="12700" y="144780"/>
                  </a:moveTo>
                  <a:lnTo>
                    <a:pt x="12700" y="7123938"/>
                  </a:lnTo>
                  <a:lnTo>
                    <a:pt x="6350" y="7123938"/>
                  </a:lnTo>
                  <a:lnTo>
                    <a:pt x="12700" y="7123938"/>
                  </a:lnTo>
                  <a:cubicBezTo>
                    <a:pt x="12700" y="7196836"/>
                    <a:pt x="71882" y="7256018"/>
                    <a:pt x="144907" y="7256018"/>
                  </a:cubicBezTo>
                  <a:lnTo>
                    <a:pt x="21943949" y="7256018"/>
                  </a:lnTo>
                  <a:cubicBezTo>
                    <a:pt x="22016974" y="7256018"/>
                    <a:pt x="22076156" y="7196836"/>
                    <a:pt x="22076156" y="7123938"/>
                  </a:cubicBezTo>
                  <a:lnTo>
                    <a:pt x="22076156" y="144780"/>
                  </a:lnTo>
                  <a:cubicBezTo>
                    <a:pt x="22076156" y="71882"/>
                    <a:pt x="22016974" y="12700"/>
                    <a:pt x="21943949" y="12700"/>
                  </a:cubicBezTo>
                  <a:lnTo>
                    <a:pt x="144907" y="12700"/>
                  </a:lnTo>
                  <a:lnTo>
                    <a:pt x="144907" y="6350"/>
                  </a:lnTo>
                  <a:lnTo>
                    <a:pt x="144907" y="12700"/>
                  </a:lnTo>
                  <a:cubicBezTo>
                    <a:pt x="71882" y="12700"/>
                    <a:pt x="12700" y="71882"/>
                    <a:pt x="12700" y="14478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74960" y="2585145"/>
            <a:ext cx="16538079" cy="785217"/>
            <a:chOff x="0" y="0"/>
            <a:chExt cx="22050772" cy="10469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0756" cy="1046988"/>
            </a:xfrm>
            <a:custGeom>
              <a:avLst/>
              <a:gdLst/>
              <a:ahLst/>
              <a:cxnLst/>
              <a:rect l="l" t="t" r="r" b="b"/>
              <a:pathLst>
                <a:path w="22050756" h="1046988">
                  <a:moveTo>
                    <a:pt x="0" y="0"/>
                  </a:moveTo>
                  <a:lnTo>
                    <a:pt x="22050756" y="0"/>
                  </a:lnTo>
                  <a:lnTo>
                    <a:pt x="22050756" y="1046988"/>
                  </a:lnTo>
                  <a:lnTo>
                    <a:pt x="0" y="104698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742336" y="2761506"/>
            <a:ext cx="2803624" cy="432495"/>
            <a:chOff x="0" y="0"/>
            <a:chExt cx="3738165" cy="57666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3738118" cy="576707"/>
            </a:xfrm>
            <a:custGeom>
              <a:avLst/>
              <a:gdLst/>
              <a:ahLst/>
              <a:cxnLst/>
              <a:rect l="l" t="t" r="r" b="b"/>
              <a:pathLst>
                <a:path w="3738118" h="576707">
                  <a:moveTo>
                    <a:pt x="0" y="0"/>
                  </a:moveTo>
                  <a:lnTo>
                    <a:pt x="3738118" y="0"/>
                  </a:lnTo>
                  <a:lnTo>
                    <a:pt x="3738118" y="576707"/>
                  </a:lnTo>
                  <a:lnTo>
                    <a:pt x="0" y="57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92" r="-393" b="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874960" y="3370361"/>
            <a:ext cx="16538079" cy="756642"/>
            <a:chOff x="0" y="0"/>
            <a:chExt cx="22050772" cy="10088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050756" cy="1008888"/>
            </a:xfrm>
            <a:custGeom>
              <a:avLst/>
              <a:gdLst/>
              <a:ahLst/>
              <a:cxnLst/>
              <a:rect l="l" t="t" r="r" b="b"/>
              <a:pathLst>
                <a:path w="22050756" h="1008888">
                  <a:moveTo>
                    <a:pt x="0" y="0"/>
                  </a:moveTo>
                  <a:lnTo>
                    <a:pt x="22050756" y="0"/>
                  </a:lnTo>
                  <a:lnTo>
                    <a:pt x="22050756" y="1008888"/>
                  </a:lnTo>
                  <a:lnTo>
                    <a:pt x="0" y="1008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742336" y="3546722"/>
            <a:ext cx="2803624" cy="403920"/>
            <a:chOff x="0" y="0"/>
            <a:chExt cx="3738165" cy="53856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3738118" cy="538607"/>
            </a:xfrm>
            <a:custGeom>
              <a:avLst/>
              <a:gdLst/>
              <a:ahLst/>
              <a:cxnLst/>
              <a:rect l="l" t="t" r="r" b="b"/>
              <a:pathLst>
                <a:path w="3738118" h="538607">
                  <a:moveTo>
                    <a:pt x="0" y="0"/>
                  </a:moveTo>
                  <a:lnTo>
                    <a:pt x="3738118" y="0"/>
                  </a:lnTo>
                  <a:lnTo>
                    <a:pt x="3738118" y="538607"/>
                  </a:lnTo>
                  <a:lnTo>
                    <a:pt x="0" y="538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24" r="-426" b="8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874960" y="4127004"/>
            <a:ext cx="16538079" cy="785217"/>
            <a:chOff x="0" y="0"/>
            <a:chExt cx="22050772" cy="10469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050756" cy="1046988"/>
            </a:xfrm>
            <a:custGeom>
              <a:avLst/>
              <a:gdLst/>
              <a:ahLst/>
              <a:cxnLst/>
              <a:rect l="l" t="t" r="r" b="b"/>
              <a:pathLst>
                <a:path w="22050756" h="1046988">
                  <a:moveTo>
                    <a:pt x="0" y="0"/>
                  </a:moveTo>
                  <a:lnTo>
                    <a:pt x="22050756" y="0"/>
                  </a:lnTo>
                  <a:lnTo>
                    <a:pt x="22050756" y="1046988"/>
                  </a:lnTo>
                  <a:lnTo>
                    <a:pt x="0" y="104698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742336" y="4303365"/>
            <a:ext cx="2803624" cy="432495"/>
            <a:chOff x="0" y="0"/>
            <a:chExt cx="3738165" cy="57666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3738118" cy="576707"/>
            </a:xfrm>
            <a:custGeom>
              <a:avLst/>
              <a:gdLst/>
              <a:ahLst/>
              <a:cxnLst/>
              <a:rect l="l" t="t" r="r" b="b"/>
              <a:pathLst>
                <a:path w="3738118" h="576707">
                  <a:moveTo>
                    <a:pt x="0" y="0"/>
                  </a:moveTo>
                  <a:lnTo>
                    <a:pt x="3738118" y="0"/>
                  </a:lnTo>
                  <a:lnTo>
                    <a:pt x="3738118" y="576707"/>
                  </a:lnTo>
                  <a:lnTo>
                    <a:pt x="0" y="57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92" r="-393" b="8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4960" y="4912221"/>
            <a:ext cx="16538079" cy="777031"/>
            <a:chOff x="0" y="0"/>
            <a:chExt cx="22050772" cy="10360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050756" cy="1036066"/>
            </a:xfrm>
            <a:custGeom>
              <a:avLst/>
              <a:gdLst/>
              <a:ahLst/>
              <a:cxnLst/>
              <a:rect l="l" t="t" r="r" b="b"/>
              <a:pathLst>
                <a:path w="22050756" h="1036066">
                  <a:moveTo>
                    <a:pt x="0" y="0"/>
                  </a:moveTo>
                  <a:lnTo>
                    <a:pt x="22050756" y="0"/>
                  </a:lnTo>
                  <a:lnTo>
                    <a:pt x="22050756" y="1036066"/>
                  </a:lnTo>
                  <a:lnTo>
                    <a:pt x="0" y="1036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7742336" y="5088582"/>
            <a:ext cx="2803624" cy="424309"/>
            <a:chOff x="0" y="0"/>
            <a:chExt cx="3738165" cy="565745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3738118" cy="565785"/>
            </a:xfrm>
            <a:custGeom>
              <a:avLst/>
              <a:gdLst/>
              <a:ahLst/>
              <a:cxnLst/>
              <a:rect l="l" t="t" r="r" b="b"/>
              <a:pathLst>
                <a:path w="3738118" h="565785">
                  <a:moveTo>
                    <a:pt x="0" y="0"/>
                  </a:moveTo>
                  <a:lnTo>
                    <a:pt x="3738118" y="0"/>
                  </a:lnTo>
                  <a:lnTo>
                    <a:pt x="3738118" y="565785"/>
                  </a:lnTo>
                  <a:lnTo>
                    <a:pt x="0" y="56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567" r="-1" b="-56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74960" y="5689252"/>
            <a:ext cx="16538079" cy="785217"/>
            <a:chOff x="0" y="0"/>
            <a:chExt cx="22050772" cy="104695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050756" cy="1046988"/>
            </a:xfrm>
            <a:custGeom>
              <a:avLst/>
              <a:gdLst/>
              <a:ahLst/>
              <a:cxnLst/>
              <a:rect l="l" t="t" r="r" b="b"/>
              <a:pathLst>
                <a:path w="22050756" h="1046988">
                  <a:moveTo>
                    <a:pt x="0" y="0"/>
                  </a:moveTo>
                  <a:lnTo>
                    <a:pt x="22050756" y="0"/>
                  </a:lnTo>
                  <a:lnTo>
                    <a:pt x="22050756" y="1046988"/>
                  </a:lnTo>
                  <a:lnTo>
                    <a:pt x="0" y="104698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742336" y="5865614"/>
            <a:ext cx="2803624" cy="432495"/>
            <a:chOff x="0" y="0"/>
            <a:chExt cx="3738165" cy="57666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3738118" cy="576707"/>
            </a:xfrm>
            <a:custGeom>
              <a:avLst/>
              <a:gdLst/>
              <a:ahLst/>
              <a:cxnLst/>
              <a:rect l="l" t="t" r="r" b="b"/>
              <a:pathLst>
                <a:path w="3738118" h="576707">
                  <a:moveTo>
                    <a:pt x="0" y="0"/>
                  </a:moveTo>
                  <a:lnTo>
                    <a:pt x="3738118" y="0"/>
                  </a:lnTo>
                  <a:lnTo>
                    <a:pt x="3738118" y="576707"/>
                  </a:lnTo>
                  <a:lnTo>
                    <a:pt x="0" y="57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92" r="-393" b="8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874960" y="6474470"/>
            <a:ext cx="16538079" cy="777031"/>
            <a:chOff x="0" y="0"/>
            <a:chExt cx="22050772" cy="10360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050756" cy="1036066"/>
            </a:xfrm>
            <a:custGeom>
              <a:avLst/>
              <a:gdLst/>
              <a:ahLst/>
              <a:cxnLst/>
              <a:rect l="l" t="t" r="r" b="b"/>
              <a:pathLst>
                <a:path w="22050756" h="1036066">
                  <a:moveTo>
                    <a:pt x="0" y="0"/>
                  </a:moveTo>
                  <a:lnTo>
                    <a:pt x="22050756" y="0"/>
                  </a:lnTo>
                  <a:lnTo>
                    <a:pt x="22050756" y="1036066"/>
                  </a:lnTo>
                  <a:lnTo>
                    <a:pt x="0" y="1036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7742336" y="6650831"/>
            <a:ext cx="2803624" cy="424309"/>
            <a:chOff x="0" y="0"/>
            <a:chExt cx="3738165" cy="565745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3738118" cy="565785"/>
            </a:xfrm>
            <a:custGeom>
              <a:avLst/>
              <a:gdLst/>
              <a:ahLst/>
              <a:cxnLst/>
              <a:rect l="l" t="t" r="r" b="b"/>
              <a:pathLst>
                <a:path w="3738118" h="565785">
                  <a:moveTo>
                    <a:pt x="0" y="0"/>
                  </a:moveTo>
                  <a:lnTo>
                    <a:pt x="3738118" y="0"/>
                  </a:lnTo>
                  <a:lnTo>
                    <a:pt x="3738118" y="565785"/>
                  </a:lnTo>
                  <a:lnTo>
                    <a:pt x="0" y="56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567" r="-1" b="-560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874960" y="7251501"/>
            <a:ext cx="16538079" cy="756642"/>
            <a:chOff x="0" y="0"/>
            <a:chExt cx="22050772" cy="100885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2050756" cy="1008888"/>
            </a:xfrm>
            <a:custGeom>
              <a:avLst/>
              <a:gdLst/>
              <a:ahLst/>
              <a:cxnLst/>
              <a:rect l="l" t="t" r="r" b="b"/>
              <a:pathLst>
                <a:path w="22050756" h="1008888">
                  <a:moveTo>
                    <a:pt x="0" y="0"/>
                  </a:moveTo>
                  <a:lnTo>
                    <a:pt x="22050756" y="0"/>
                  </a:lnTo>
                  <a:lnTo>
                    <a:pt x="22050756" y="1008888"/>
                  </a:lnTo>
                  <a:lnTo>
                    <a:pt x="0" y="100888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7742336" y="7427862"/>
            <a:ext cx="2803624" cy="403920"/>
            <a:chOff x="0" y="0"/>
            <a:chExt cx="3738165" cy="538560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3738118" cy="538607"/>
            </a:xfrm>
            <a:custGeom>
              <a:avLst/>
              <a:gdLst/>
              <a:ahLst/>
              <a:cxnLst/>
              <a:rect l="l" t="t" r="r" b="b"/>
              <a:pathLst>
                <a:path w="3738118" h="538607">
                  <a:moveTo>
                    <a:pt x="0" y="0"/>
                  </a:moveTo>
                  <a:lnTo>
                    <a:pt x="3738118" y="0"/>
                  </a:lnTo>
                  <a:lnTo>
                    <a:pt x="3738118" y="538607"/>
                  </a:lnTo>
                  <a:lnTo>
                    <a:pt x="0" y="538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424" r="-426" b="8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865435" y="8295829"/>
            <a:ext cx="28575" cy="1347788"/>
            <a:chOff x="0" y="0"/>
            <a:chExt cx="38100" cy="179705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8100" cy="1797050"/>
            </a:xfrm>
            <a:custGeom>
              <a:avLst/>
              <a:gdLst/>
              <a:ahLst/>
              <a:cxnLst/>
              <a:rect l="l" t="t" r="r" b="b"/>
              <a:pathLst>
                <a:path w="38100" h="1797050">
                  <a:moveTo>
                    <a:pt x="0" y="0"/>
                  </a:moveTo>
                  <a:lnTo>
                    <a:pt x="38100" y="0"/>
                  </a:lnTo>
                  <a:lnTo>
                    <a:pt x="38100" y="1797050"/>
                  </a:lnTo>
                  <a:lnTo>
                    <a:pt x="0" y="1797050"/>
                  </a:lnTo>
                  <a:close/>
                </a:path>
              </a:pathLst>
            </a:custGeom>
            <a:solidFill>
              <a:srgbClr val="E851B2"/>
            </a:solidFill>
          </p:spPr>
        </p:sp>
      </p:grpSp>
      <p:grpSp>
        <p:nvGrpSpPr>
          <p:cNvPr id="40" name="Group 40"/>
          <p:cNvGrpSpPr/>
          <p:nvPr/>
        </p:nvGrpSpPr>
        <p:grpSpPr>
          <a:xfrm rot="-5400000">
            <a:off x="15644115" y="9375827"/>
            <a:ext cx="3086100" cy="2851045"/>
            <a:chOff x="0" y="0"/>
            <a:chExt cx="609600" cy="56316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09600" cy="563169"/>
            </a:xfrm>
            <a:custGeom>
              <a:avLst/>
              <a:gdLst/>
              <a:ahLst/>
              <a:cxnLst/>
              <a:rect l="l" t="t" r="r" b="b"/>
              <a:pathLst>
                <a:path w="609600" h="563169">
                  <a:moveTo>
                    <a:pt x="47037" y="0"/>
                  </a:moveTo>
                  <a:lnTo>
                    <a:pt x="397565" y="0"/>
                  </a:lnTo>
                  <a:cubicBezTo>
                    <a:pt x="514669" y="0"/>
                    <a:pt x="609600" y="126070"/>
                    <a:pt x="609600" y="281585"/>
                  </a:cubicBezTo>
                  <a:cubicBezTo>
                    <a:pt x="609600" y="437100"/>
                    <a:pt x="514669" y="563169"/>
                    <a:pt x="397565" y="563169"/>
                  </a:cubicBezTo>
                  <a:lnTo>
                    <a:pt x="47037" y="563169"/>
                  </a:lnTo>
                  <a:cubicBezTo>
                    <a:pt x="34562" y="563169"/>
                    <a:pt x="22598" y="558214"/>
                    <a:pt x="13777" y="549393"/>
                  </a:cubicBezTo>
                  <a:cubicBezTo>
                    <a:pt x="4956" y="540571"/>
                    <a:pt x="0" y="528607"/>
                    <a:pt x="0" y="516132"/>
                  </a:cubicBezTo>
                  <a:lnTo>
                    <a:pt x="0" y="47037"/>
                  </a:lnTo>
                  <a:cubicBezTo>
                    <a:pt x="0" y="34562"/>
                    <a:pt x="4956" y="22598"/>
                    <a:pt x="13777" y="13777"/>
                  </a:cubicBezTo>
                  <a:cubicBezTo>
                    <a:pt x="22598" y="4956"/>
                    <a:pt x="34562" y="0"/>
                    <a:pt x="47037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25400" y="-66675"/>
              <a:ext cx="381000" cy="629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2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94010" y="665956"/>
            <a:ext cx="11830794" cy="70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 b="1">
                <a:solidFill>
                  <a:srgbClr val="371A2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Annuity Calculation Summary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65435" y="1835051"/>
            <a:ext cx="16557129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Comparison of Expected Present Values (EPV) across all annuity types calculated for Zayan.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22461" y="2676227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Whole-life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434780" y="2676227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Immediate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049892" y="2676227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12.00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57449" y="2676227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120,000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22461" y="3461445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Whole-life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434780" y="3461445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049892" y="3461445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12.60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357449" y="3461445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126,000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22461" y="4218086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Temporary (5yr)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434780" y="4218086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Immediate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049892" y="4218086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4.316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357449" y="4218086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43,160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22461" y="5003304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Temporary (5yr)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434780" y="5003304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049892" y="5003304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4.537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4357449" y="5003304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45,370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22461" y="5780335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Deferred (10yr)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434780" y="5780335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Immediate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049892" y="5780335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7.29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357449" y="5780335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72,900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22461" y="6565552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Deferred (10yr)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4434780" y="6565552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049892" y="6565552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7.66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357449" y="6565552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76,600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22461" y="7342585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Continuous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434780" y="7342585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Whole-life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1049892" y="7342585"/>
            <a:ext cx="2803624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11.50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4357449" y="7342585"/>
            <a:ext cx="2808386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115,000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36315" y="8507314"/>
            <a:ext cx="16186249" cy="85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Payment timing and deferment are the major drivers of the EPV: Annuity-due is always greater than immediate (</a:t>
            </a:r>
            <a:r>
              <a:rPr lang="en-US" sz="1937" i="1">
                <a:solidFill>
                  <a:srgbClr val="432338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\ddot{a} &gt; a</a:t>
            </a:r>
            <a:r>
              <a:rPr lang="en-US" sz="1937">
                <a:solidFill>
                  <a:srgbClr val="4323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), and continuous annuities are slightly lower than annuity-due approximations.</a:t>
            </a:r>
          </a:p>
        </p:txBody>
      </p:sp>
      <p:grpSp>
        <p:nvGrpSpPr>
          <p:cNvPr id="74" name="Group 74"/>
          <p:cNvGrpSpPr/>
          <p:nvPr/>
        </p:nvGrpSpPr>
        <p:grpSpPr>
          <a:xfrm rot="5400000">
            <a:off x="16185261" y="-1009745"/>
            <a:ext cx="2185987" cy="2019491"/>
            <a:chOff x="0" y="0"/>
            <a:chExt cx="609600" cy="56316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09600" cy="563169"/>
            </a:xfrm>
            <a:custGeom>
              <a:avLst/>
              <a:gdLst/>
              <a:ahLst/>
              <a:cxnLst/>
              <a:rect l="l" t="t" r="r" b="b"/>
              <a:pathLst>
                <a:path w="609600" h="563169">
                  <a:moveTo>
                    <a:pt x="66405" y="0"/>
                  </a:moveTo>
                  <a:lnTo>
                    <a:pt x="397565" y="0"/>
                  </a:lnTo>
                  <a:cubicBezTo>
                    <a:pt x="514669" y="0"/>
                    <a:pt x="609600" y="126070"/>
                    <a:pt x="609600" y="281585"/>
                  </a:cubicBezTo>
                  <a:cubicBezTo>
                    <a:pt x="609600" y="437100"/>
                    <a:pt x="514669" y="563169"/>
                    <a:pt x="397565" y="563169"/>
                  </a:cubicBezTo>
                  <a:lnTo>
                    <a:pt x="66405" y="563169"/>
                  </a:lnTo>
                  <a:cubicBezTo>
                    <a:pt x="48793" y="563169"/>
                    <a:pt x="31903" y="556173"/>
                    <a:pt x="19450" y="543720"/>
                  </a:cubicBezTo>
                  <a:cubicBezTo>
                    <a:pt x="6996" y="531266"/>
                    <a:pt x="0" y="514376"/>
                    <a:pt x="0" y="496764"/>
                  </a:cubicBezTo>
                  <a:lnTo>
                    <a:pt x="0" y="66405"/>
                  </a:lnTo>
                  <a:cubicBezTo>
                    <a:pt x="0" y="29731"/>
                    <a:pt x="29731" y="0"/>
                    <a:pt x="66405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25400" y="-66675"/>
              <a:ext cx="381000" cy="629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578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3082305"/>
            <a:ext cx="7602934" cy="5728238"/>
          </a:xfrm>
          <a:custGeom>
            <a:avLst/>
            <a:gdLst/>
            <a:ahLst/>
            <a:cxnLst/>
            <a:rect l="l" t="t" r="r" b="b"/>
            <a:pathLst>
              <a:path w="7602934" h="5728238">
                <a:moveTo>
                  <a:pt x="0" y="0"/>
                </a:moveTo>
                <a:lnTo>
                  <a:pt x="7602934" y="0"/>
                </a:lnTo>
                <a:lnTo>
                  <a:pt x="7602934" y="5728238"/>
                </a:lnTo>
                <a:lnTo>
                  <a:pt x="0" y="5728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980051" y="2171915"/>
            <a:ext cx="3533765" cy="2603207"/>
            <a:chOff x="0" y="0"/>
            <a:chExt cx="7620000" cy="5613400"/>
          </a:xfrm>
        </p:grpSpPr>
        <p:sp>
          <p:nvSpPr>
            <p:cNvPr id="4" name="Freeform 4"/>
            <p:cNvSpPr/>
            <p:nvPr/>
          </p:nvSpPr>
          <p:spPr>
            <a:xfrm>
              <a:off x="-6350" y="-1270"/>
              <a:ext cx="7672070" cy="5671820"/>
            </a:xfrm>
            <a:custGeom>
              <a:avLst/>
              <a:gdLst/>
              <a:ahLst/>
              <a:cxnLst/>
              <a:rect l="l" t="t" r="r" b="b"/>
              <a:pathLst>
                <a:path w="7672070" h="5671820">
                  <a:moveTo>
                    <a:pt x="7614920" y="3288030"/>
                  </a:moveTo>
                  <a:cubicBezTo>
                    <a:pt x="7612380" y="3305810"/>
                    <a:pt x="7608570" y="3323590"/>
                    <a:pt x="7604760" y="3341370"/>
                  </a:cubicBezTo>
                  <a:cubicBezTo>
                    <a:pt x="7606030" y="3395980"/>
                    <a:pt x="7602220" y="3451860"/>
                    <a:pt x="7593330" y="3507740"/>
                  </a:cubicBezTo>
                  <a:cubicBezTo>
                    <a:pt x="7510780" y="4042410"/>
                    <a:pt x="7010399" y="4409440"/>
                    <a:pt x="6475730" y="4326890"/>
                  </a:cubicBezTo>
                  <a:cubicBezTo>
                    <a:pt x="6332220" y="4305300"/>
                    <a:pt x="6201409" y="4253230"/>
                    <a:pt x="6088380" y="4178300"/>
                  </a:cubicBezTo>
                  <a:cubicBezTo>
                    <a:pt x="5880100" y="4420870"/>
                    <a:pt x="5556250" y="4554220"/>
                    <a:pt x="5217159" y="4502150"/>
                  </a:cubicBezTo>
                  <a:cubicBezTo>
                    <a:pt x="5113019" y="4485640"/>
                    <a:pt x="5015230" y="4453890"/>
                    <a:pt x="4927600" y="4408170"/>
                  </a:cubicBezTo>
                  <a:cubicBezTo>
                    <a:pt x="4726940" y="4759960"/>
                    <a:pt x="4389120" y="5013960"/>
                    <a:pt x="3996689" y="5110480"/>
                  </a:cubicBezTo>
                  <a:cubicBezTo>
                    <a:pt x="3698239" y="5629910"/>
                    <a:pt x="2983229" y="5671820"/>
                    <a:pt x="2458719" y="5568950"/>
                  </a:cubicBezTo>
                  <a:cubicBezTo>
                    <a:pt x="2595879" y="5523230"/>
                    <a:pt x="2752089" y="5490210"/>
                    <a:pt x="2896869" y="5450840"/>
                  </a:cubicBezTo>
                  <a:cubicBezTo>
                    <a:pt x="3065779" y="5368290"/>
                    <a:pt x="3197859" y="5253990"/>
                    <a:pt x="3293109" y="5109210"/>
                  </a:cubicBezTo>
                  <a:cubicBezTo>
                    <a:pt x="3087369" y="5058410"/>
                    <a:pt x="2900680" y="4965700"/>
                    <a:pt x="2740659" y="4842510"/>
                  </a:cubicBezTo>
                  <a:cubicBezTo>
                    <a:pt x="2468880" y="4997450"/>
                    <a:pt x="2145030" y="5066030"/>
                    <a:pt x="1811019" y="5015230"/>
                  </a:cubicBezTo>
                  <a:cubicBezTo>
                    <a:pt x="1109980" y="4907280"/>
                    <a:pt x="607059" y="4310380"/>
                    <a:pt x="595630" y="3624580"/>
                  </a:cubicBezTo>
                  <a:cubicBezTo>
                    <a:pt x="586740" y="3576320"/>
                    <a:pt x="580390" y="3526790"/>
                    <a:pt x="577850" y="3477260"/>
                  </a:cubicBezTo>
                  <a:cubicBezTo>
                    <a:pt x="240030" y="3277870"/>
                    <a:pt x="24130" y="2910840"/>
                    <a:pt x="27940" y="2508250"/>
                  </a:cubicBezTo>
                  <a:cubicBezTo>
                    <a:pt x="3810" y="2381250"/>
                    <a:pt x="0" y="2250440"/>
                    <a:pt x="20320" y="2118360"/>
                  </a:cubicBezTo>
                  <a:cubicBezTo>
                    <a:pt x="62230" y="1847850"/>
                    <a:pt x="199390" y="1601470"/>
                    <a:pt x="407670" y="1424940"/>
                  </a:cubicBezTo>
                  <a:cubicBezTo>
                    <a:pt x="613410" y="1249680"/>
                    <a:pt x="875030" y="1153160"/>
                    <a:pt x="1144270" y="1153160"/>
                  </a:cubicBezTo>
                  <a:cubicBezTo>
                    <a:pt x="1202690" y="1153160"/>
                    <a:pt x="1261110" y="1158240"/>
                    <a:pt x="1318260" y="1167130"/>
                  </a:cubicBezTo>
                  <a:cubicBezTo>
                    <a:pt x="1330960" y="1168400"/>
                    <a:pt x="1343660" y="1170940"/>
                    <a:pt x="1357630" y="1173480"/>
                  </a:cubicBezTo>
                  <a:cubicBezTo>
                    <a:pt x="1459230" y="720090"/>
                    <a:pt x="1866900" y="392430"/>
                    <a:pt x="2332990" y="392430"/>
                  </a:cubicBezTo>
                  <a:cubicBezTo>
                    <a:pt x="2383790" y="392430"/>
                    <a:pt x="2435860" y="396240"/>
                    <a:pt x="2486660" y="403860"/>
                  </a:cubicBezTo>
                  <a:cubicBezTo>
                    <a:pt x="2693670" y="435610"/>
                    <a:pt x="2880360" y="528320"/>
                    <a:pt x="3030220" y="673100"/>
                  </a:cubicBezTo>
                  <a:cubicBezTo>
                    <a:pt x="3295650" y="256540"/>
                    <a:pt x="3763010" y="0"/>
                    <a:pt x="4257040" y="0"/>
                  </a:cubicBezTo>
                  <a:cubicBezTo>
                    <a:pt x="4330700" y="0"/>
                    <a:pt x="4406900" y="6350"/>
                    <a:pt x="4480560" y="16510"/>
                  </a:cubicBezTo>
                  <a:cubicBezTo>
                    <a:pt x="5078730" y="107950"/>
                    <a:pt x="5558790" y="563880"/>
                    <a:pt x="5683250" y="1153160"/>
                  </a:cubicBezTo>
                  <a:cubicBezTo>
                    <a:pt x="5845810" y="1046480"/>
                    <a:pt x="6033770" y="990600"/>
                    <a:pt x="6228080" y="990600"/>
                  </a:cubicBezTo>
                  <a:cubicBezTo>
                    <a:pt x="6278880" y="990600"/>
                    <a:pt x="6330950" y="994410"/>
                    <a:pt x="6381750" y="1002030"/>
                  </a:cubicBezTo>
                  <a:cubicBezTo>
                    <a:pt x="6645910" y="1042670"/>
                    <a:pt x="6878320" y="1183640"/>
                    <a:pt x="7037070" y="1399540"/>
                  </a:cubicBezTo>
                  <a:cubicBezTo>
                    <a:pt x="7195820" y="1615440"/>
                    <a:pt x="7259320" y="1879600"/>
                    <a:pt x="7218680" y="2143760"/>
                  </a:cubicBezTo>
                  <a:cubicBezTo>
                    <a:pt x="7216139" y="2161540"/>
                    <a:pt x="7212330" y="2180590"/>
                    <a:pt x="7208520" y="2198370"/>
                  </a:cubicBezTo>
                  <a:cubicBezTo>
                    <a:pt x="7208520" y="2236470"/>
                    <a:pt x="7207250" y="2275840"/>
                    <a:pt x="7203439" y="2313940"/>
                  </a:cubicBezTo>
                  <a:cubicBezTo>
                    <a:pt x="7510780" y="2534920"/>
                    <a:pt x="7672070" y="2912110"/>
                    <a:pt x="7614920" y="3288030"/>
                  </a:cubicBezTo>
                  <a:close/>
                </a:path>
              </a:pathLst>
            </a:custGeom>
            <a:solidFill>
              <a:srgbClr val="75319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6830" y="-12700"/>
              <a:ext cx="7684770" cy="5618480"/>
            </a:xfrm>
            <a:custGeom>
              <a:avLst/>
              <a:gdLst/>
              <a:ahLst/>
              <a:cxnLst/>
              <a:rect l="l" t="t" r="r" b="b"/>
              <a:pathLst>
                <a:path w="7684770" h="5618480">
                  <a:moveTo>
                    <a:pt x="7184390" y="2360930"/>
                  </a:moveTo>
                  <a:cubicBezTo>
                    <a:pt x="7202170" y="2307590"/>
                    <a:pt x="7216140" y="2251710"/>
                    <a:pt x="7225030" y="2193290"/>
                  </a:cubicBezTo>
                  <a:cubicBezTo>
                    <a:pt x="7307580" y="1658620"/>
                    <a:pt x="6940550" y="1158240"/>
                    <a:pt x="6405880" y="1075690"/>
                  </a:cubicBezTo>
                  <a:cubicBezTo>
                    <a:pt x="6146800" y="1036320"/>
                    <a:pt x="5895340" y="1102360"/>
                    <a:pt x="5695950" y="1240790"/>
                  </a:cubicBezTo>
                  <a:cubicBezTo>
                    <a:pt x="5586730" y="660400"/>
                    <a:pt x="5123180" y="185420"/>
                    <a:pt x="4504690" y="90170"/>
                  </a:cubicBezTo>
                  <a:cubicBezTo>
                    <a:pt x="3915410" y="0"/>
                    <a:pt x="3355340" y="280670"/>
                    <a:pt x="3061970" y="759460"/>
                  </a:cubicBezTo>
                  <a:cubicBezTo>
                    <a:pt x="2919730" y="613410"/>
                    <a:pt x="2730500" y="510540"/>
                    <a:pt x="2513330" y="477520"/>
                  </a:cubicBezTo>
                  <a:cubicBezTo>
                    <a:pt x="1993900" y="397510"/>
                    <a:pt x="1507490" y="740410"/>
                    <a:pt x="1404620" y="1249680"/>
                  </a:cubicBezTo>
                  <a:cubicBezTo>
                    <a:pt x="1385570" y="1245870"/>
                    <a:pt x="1365250" y="1242060"/>
                    <a:pt x="1344930" y="1238250"/>
                  </a:cubicBezTo>
                  <a:cubicBezTo>
                    <a:pt x="735330" y="1144270"/>
                    <a:pt x="166370" y="1562100"/>
                    <a:pt x="72390" y="2171700"/>
                  </a:cubicBezTo>
                  <a:cubicBezTo>
                    <a:pt x="0" y="2645410"/>
                    <a:pt x="236220" y="3094990"/>
                    <a:pt x="629920" y="3315970"/>
                  </a:cubicBezTo>
                  <a:cubicBezTo>
                    <a:pt x="574040" y="4056380"/>
                    <a:pt x="1096010" y="4726940"/>
                    <a:pt x="1841500" y="4841240"/>
                  </a:cubicBezTo>
                  <a:cubicBezTo>
                    <a:pt x="2175510" y="4892040"/>
                    <a:pt x="2499360" y="4824730"/>
                    <a:pt x="2771140" y="4668520"/>
                  </a:cubicBezTo>
                  <a:cubicBezTo>
                    <a:pt x="2961640" y="4815840"/>
                    <a:pt x="3190240" y="4919980"/>
                    <a:pt x="3445510" y="4960620"/>
                  </a:cubicBezTo>
                  <a:cubicBezTo>
                    <a:pt x="3346450" y="5240020"/>
                    <a:pt x="3140710" y="5464810"/>
                    <a:pt x="2774950" y="5586730"/>
                  </a:cubicBezTo>
                  <a:cubicBezTo>
                    <a:pt x="3162300" y="5618480"/>
                    <a:pt x="3729990" y="5455920"/>
                    <a:pt x="4027170" y="4936490"/>
                  </a:cubicBezTo>
                  <a:cubicBezTo>
                    <a:pt x="4419600" y="4839970"/>
                    <a:pt x="4757420" y="4585970"/>
                    <a:pt x="4958080" y="4234180"/>
                  </a:cubicBezTo>
                  <a:cubicBezTo>
                    <a:pt x="5046980" y="4279900"/>
                    <a:pt x="5143500" y="4311650"/>
                    <a:pt x="5247640" y="4328160"/>
                  </a:cubicBezTo>
                  <a:cubicBezTo>
                    <a:pt x="5586730" y="4380230"/>
                    <a:pt x="5910580" y="4246880"/>
                    <a:pt x="6118860" y="4004310"/>
                  </a:cubicBezTo>
                  <a:cubicBezTo>
                    <a:pt x="6231890" y="4079240"/>
                    <a:pt x="6363970" y="4131310"/>
                    <a:pt x="6506210" y="4152900"/>
                  </a:cubicBezTo>
                  <a:cubicBezTo>
                    <a:pt x="7040880" y="4235450"/>
                    <a:pt x="7541260" y="3868420"/>
                    <a:pt x="7623810" y="3333750"/>
                  </a:cubicBezTo>
                  <a:cubicBezTo>
                    <a:pt x="7684770" y="2940050"/>
                    <a:pt x="7500620" y="2564130"/>
                    <a:pt x="7184391" y="2360930"/>
                  </a:cubicBezTo>
                  <a:close/>
                </a:path>
              </a:pathLst>
            </a:custGeom>
            <a:blipFill>
              <a:blip r:embed="rId3"/>
              <a:stretch>
                <a:fillRect t="-1751" b="-175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696705" y="2794858"/>
            <a:ext cx="3617933" cy="2348642"/>
            <a:chOff x="0" y="0"/>
            <a:chExt cx="7620000" cy="4946650"/>
          </a:xfrm>
        </p:grpSpPr>
        <p:sp>
          <p:nvSpPr>
            <p:cNvPr id="7" name="Freeform 7"/>
            <p:cNvSpPr/>
            <p:nvPr/>
          </p:nvSpPr>
          <p:spPr>
            <a:xfrm>
              <a:off x="60960" y="60960"/>
              <a:ext cx="7377429" cy="4622800"/>
            </a:xfrm>
            <a:custGeom>
              <a:avLst/>
              <a:gdLst/>
              <a:ahLst/>
              <a:cxnLst/>
              <a:rect l="l" t="t" r="r" b="b"/>
              <a:pathLst>
                <a:path w="7377429" h="4622800">
                  <a:moveTo>
                    <a:pt x="7132320" y="4207510"/>
                  </a:moveTo>
                  <a:cubicBezTo>
                    <a:pt x="7090410" y="4174490"/>
                    <a:pt x="7051040" y="4138930"/>
                    <a:pt x="7015480" y="4104640"/>
                  </a:cubicBezTo>
                  <a:cubicBezTo>
                    <a:pt x="6924040" y="4014470"/>
                    <a:pt x="6854190" y="3919220"/>
                    <a:pt x="6807200" y="3821430"/>
                  </a:cubicBezTo>
                  <a:cubicBezTo>
                    <a:pt x="6764020" y="3731260"/>
                    <a:pt x="6739890" y="3638550"/>
                    <a:pt x="6736080" y="3545840"/>
                  </a:cubicBezTo>
                  <a:cubicBezTo>
                    <a:pt x="6736080" y="3536950"/>
                    <a:pt x="6738620" y="3529330"/>
                    <a:pt x="6744970" y="3522980"/>
                  </a:cubicBezTo>
                  <a:cubicBezTo>
                    <a:pt x="7099301" y="3158490"/>
                    <a:pt x="7285990" y="2740660"/>
                    <a:pt x="7285990" y="2311400"/>
                  </a:cubicBezTo>
                  <a:cubicBezTo>
                    <a:pt x="7285990" y="1931670"/>
                    <a:pt x="7141210" y="1572260"/>
                    <a:pt x="6883400" y="1256030"/>
                  </a:cubicBezTo>
                  <a:cubicBezTo>
                    <a:pt x="6277610" y="510540"/>
                    <a:pt x="5052060" y="0"/>
                    <a:pt x="3642360" y="0"/>
                  </a:cubicBezTo>
                  <a:cubicBezTo>
                    <a:pt x="1634490" y="0"/>
                    <a:pt x="0" y="1036320"/>
                    <a:pt x="0" y="2311400"/>
                  </a:cubicBezTo>
                  <a:cubicBezTo>
                    <a:pt x="0" y="2326640"/>
                    <a:pt x="0" y="2340610"/>
                    <a:pt x="1270" y="2355850"/>
                  </a:cubicBezTo>
                  <a:cubicBezTo>
                    <a:pt x="39370" y="3609340"/>
                    <a:pt x="1657350" y="4622800"/>
                    <a:pt x="3642360" y="4622800"/>
                  </a:cubicBezTo>
                  <a:cubicBezTo>
                    <a:pt x="4519930" y="4622800"/>
                    <a:pt x="5368290" y="4420870"/>
                    <a:pt x="6032500" y="4053840"/>
                  </a:cubicBezTo>
                  <a:cubicBezTo>
                    <a:pt x="6043930" y="4047490"/>
                    <a:pt x="6059170" y="4048760"/>
                    <a:pt x="6068060" y="4058920"/>
                  </a:cubicBezTo>
                  <a:cubicBezTo>
                    <a:pt x="6300470" y="4283710"/>
                    <a:pt x="7059929" y="4352290"/>
                    <a:pt x="7377429" y="4372610"/>
                  </a:cubicBezTo>
                  <a:cubicBezTo>
                    <a:pt x="7308849" y="4333240"/>
                    <a:pt x="7221220" y="4278630"/>
                    <a:pt x="7132320" y="4207510"/>
                  </a:cubicBezTo>
                  <a:close/>
                </a:path>
              </a:pathLst>
            </a:custGeom>
            <a:blipFill>
              <a:blip r:embed="rId4"/>
              <a:stretch>
                <a:fillRect t="-10063" b="-1006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620000" cy="4946650"/>
            </a:xfrm>
            <a:custGeom>
              <a:avLst/>
              <a:gdLst/>
              <a:ahLst/>
              <a:cxnLst/>
              <a:rect l="l" t="t" r="r" b="b"/>
              <a:pathLst>
                <a:path w="7620000" h="4946650">
                  <a:moveTo>
                    <a:pt x="7599680" y="4493260"/>
                  </a:moveTo>
                  <a:cubicBezTo>
                    <a:pt x="7604761" y="4489450"/>
                    <a:pt x="7607300" y="4484370"/>
                    <a:pt x="7608570" y="4478020"/>
                  </a:cubicBezTo>
                  <a:cubicBezTo>
                    <a:pt x="7611111" y="4464050"/>
                    <a:pt x="7604761" y="4448810"/>
                    <a:pt x="7590790" y="4443730"/>
                  </a:cubicBezTo>
                  <a:cubicBezTo>
                    <a:pt x="7584440" y="4441189"/>
                    <a:pt x="7042150" y="4202430"/>
                    <a:pt x="6893560" y="3789680"/>
                  </a:cubicBezTo>
                  <a:cubicBezTo>
                    <a:pt x="7226300" y="3429000"/>
                    <a:pt x="7457440" y="2924809"/>
                    <a:pt x="7457440" y="2482850"/>
                  </a:cubicBezTo>
                  <a:cubicBezTo>
                    <a:pt x="7457440" y="2263140"/>
                    <a:pt x="7409180" y="2052320"/>
                    <a:pt x="7319010" y="1854200"/>
                  </a:cubicBezTo>
                  <a:cubicBezTo>
                    <a:pt x="7167880" y="1416050"/>
                    <a:pt x="6824980" y="1014730"/>
                    <a:pt x="6316980" y="690880"/>
                  </a:cubicBezTo>
                  <a:cubicBezTo>
                    <a:pt x="5618480" y="245110"/>
                    <a:pt x="4690110" y="0"/>
                    <a:pt x="3703320" y="0"/>
                  </a:cubicBezTo>
                  <a:cubicBezTo>
                    <a:pt x="2716530" y="0"/>
                    <a:pt x="1788160" y="245110"/>
                    <a:pt x="1089660" y="690880"/>
                  </a:cubicBezTo>
                  <a:cubicBezTo>
                    <a:pt x="387350" y="1139190"/>
                    <a:pt x="0" y="1736090"/>
                    <a:pt x="0" y="2372360"/>
                  </a:cubicBezTo>
                  <a:cubicBezTo>
                    <a:pt x="0" y="2524760"/>
                    <a:pt x="22860" y="2675890"/>
                    <a:pt x="66040" y="2821940"/>
                  </a:cubicBezTo>
                  <a:cubicBezTo>
                    <a:pt x="232410" y="4024630"/>
                    <a:pt x="1767840" y="4946650"/>
                    <a:pt x="3702050" y="4946650"/>
                  </a:cubicBezTo>
                  <a:cubicBezTo>
                    <a:pt x="4631690" y="4946650"/>
                    <a:pt x="5481320" y="4728210"/>
                    <a:pt x="6132830" y="4368800"/>
                  </a:cubicBezTo>
                  <a:cubicBezTo>
                    <a:pt x="6442710" y="4668520"/>
                    <a:pt x="7620000" y="4701540"/>
                    <a:pt x="7620000" y="4701540"/>
                  </a:cubicBezTo>
                  <a:lnTo>
                    <a:pt x="7599680" y="4493260"/>
                  </a:lnTo>
                  <a:close/>
                  <a:moveTo>
                    <a:pt x="60960" y="2372360"/>
                  </a:moveTo>
                  <a:cubicBezTo>
                    <a:pt x="60960" y="1098550"/>
                    <a:pt x="1695450" y="60960"/>
                    <a:pt x="3703320" y="60960"/>
                  </a:cubicBezTo>
                  <a:cubicBezTo>
                    <a:pt x="5113020" y="60960"/>
                    <a:pt x="6338570" y="571500"/>
                    <a:pt x="6943089" y="1316990"/>
                  </a:cubicBezTo>
                  <a:cubicBezTo>
                    <a:pt x="7200899" y="1633220"/>
                    <a:pt x="7345680" y="1992630"/>
                    <a:pt x="7345680" y="2372360"/>
                  </a:cubicBezTo>
                  <a:cubicBezTo>
                    <a:pt x="7345680" y="2800350"/>
                    <a:pt x="7158989" y="3219450"/>
                    <a:pt x="6804660" y="3583940"/>
                  </a:cubicBezTo>
                  <a:cubicBezTo>
                    <a:pt x="6798310" y="3590290"/>
                    <a:pt x="6795770" y="3597910"/>
                    <a:pt x="6795770" y="3606800"/>
                  </a:cubicBezTo>
                  <a:cubicBezTo>
                    <a:pt x="6799580" y="3699510"/>
                    <a:pt x="6823710" y="3792220"/>
                    <a:pt x="6866889" y="3882390"/>
                  </a:cubicBezTo>
                  <a:cubicBezTo>
                    <a:pt x="6913880" y="3980180"/>
                    <a:pt x="6983730" y="4075430"/>
                    <a:pt x="7075170" y="4165600"/>
                  </a:cubicBezTo>
                  <a:cubicBezTo>
                    <a:pt x="7110730" y="4201160"/>
                    <a:pt x="7150100" y="4235450"/>
                    <a:pt x="7192010" y="4269740"/>
                  </a:cubicBezTo>
                  <a:cubicBezTo>
                    <a:pt x="7280910" y="4340860"/>
                    <a:pt x="7369810" y="4396740"/>
                    <a:pt x="7438390" y="4434840"/>
                  </a:cubicBezTo>
                  <a:cubicBezTo>
                    <a:pt x="7120890" y="4415790"/>
                    <a:pt x="6360160" y="4345940"/>
                    <a:pt x="6127750" y="4121150"/>
                  </a:cubicBezTo>
                  <a:cubicBezTo>
                    <a:pt x="6117590" y="4112260"/>
                    <a:pt x="6103620" y="4109720"/>
                    <a:pt x="6092190" y="4116070"/>
                  </a:cubicBezTo>
                  <a:cubicBezTo>
                    <a:pt x="5429250" y="4483100"/>
                    <a:pt x="4580890" y="4685030"/>
                    <a:pt x="3702050" y="4685030"/>
                  </a:cubicBezTo>
                  <a:cubicBezTo>
                    <a:pt x="1718310" y="4683760"/>
                    <a:pt x="99060" y="3670300"/>
                    <a:pt x="62230" y="2416810"/>
                  </a:cubicBezTo>
                  <a:cubicBezTo>
                    <a:pt x="60960" y="2401570"/>
                    <a:pt x="60960" y="2387600"/>
                    <a:pt x="60960" y="2372360"/>
                  </a:cubicBezTo>
                  <a:close/>
                </a:path>
              </a:pathLst>
            </a:custGeom>
            <a:solidFill>
              <a:srgbClr val="172A3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158717" y="461773"/>
            <a:ext cx="3573499" cy="3011745"/>
            <a:chOff x="0" y="0"/>
            <a:chExt cx="6350000" cy="53517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351780"/>
            </a:xfrm>
            <a:custGeom>
              <a:avLst/>
              <a:gdLst/>
              <a:ahLst/>
              <a:cxnLst/>
              <a:rect l="l" t="t" r="r" b="b"/>
              <a:pathLst>
                <a:path w="6350000" h="5351780">
                  <a:moveTo>
                    <a:pt x="4508500" y="0"/>
                  </a:moveTo>
                  <a:lnTo>
                    <a:pt x="1841500" y="0"/>
                  </a:lnTo>
                  <a:cubicBezTo>
                    <a:pt x="828040" y="0"/>
                    <a:pt x="0" y="828040"/>
                    <a:pt x="0" y="1841500"/>
                  </a:cubicBezTo>
                  <a:cubicBezTo>
                    <a:pt x="0" y="2853690"/>
                    <a:pt x="828040" y="3683000"/>
                    <a:pt x="1841500" y="3683000"/>
                  </a:cubicBezTo>
                  <a:lnTo>
                    <a:pt x="1841500" y="5351780"/>
                  </a:lnTo>
                  <a:lnTo>
                    <a:pt x="3318510" y="3683000"/>
                  </a:lnTo>
                  <a:lnTo>
                    <a:pt x="4508500" y="3683000"/>
                  </a:lnTo>
                  <a:cubicBezTo>
                    <a:pt x="5520690" y="3683000"/>
                    <a:pt x="6350000" y="2854960"/>
                    <a:pt x="6350000" y="1841500"/>
                  </a:cubicBezTo>
                  <a:cubicBezTo>
                    <a:pt x="6350000" y="828040"/>
                    <a:pt x="5521960" y="0"/>
                    <a:pt x="4508500" y="0"/>
                  </a:cubicBezTo>
                  <a:close/>
                </a:path>
              </a:pathLst>
            </a:custGeom>
            <a:blipFill>
              <a:blip r:embed="rId5"/>
              <a:stretch>
                <a:fillRect l="-11777" r="-3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2642458"/>
            <a:ext cx="4586012" cy="561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Zayan, a recently married 35 years old researcher, suddenly realised that he needs a financial plan for his future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79173" y="1817412"/>
            <a:ext cx="7929654" cy="5976977"/>
          </a:xfrm>
          <a:custGeom>
            <a:avLst/>
            <a:gdLst/>
            <a:ahLst/>
            <a:cxnLst/>
            <a:rect l="l" t="t" r="r" b="b"/>
            <a:pathLst>
              <a:path w="7929654" h="5976977">
                <a:moveTo>
                  <a:pt x="0" y="0"/>
                </a:moveTo>
                <a:lnTo>
                  <a:pt x="7929654" y="0"/>
                </a:lnTo>
                <a:lnTo>
                  <a:pt x="7929654" y="5976977"/>
                </a:lnTo>
                <a:lnTo>
                  <a:pt x="0" y="5976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929445" y="8417915"/>
            <a:ext cx="16429110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 consulted a life insurance advisor who provided him a life table.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8100835" y="1383367"/>
            <a:ext cx="8307875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9"/>
              </a:lnSpc>
            </a:pPr>
            <a:r>
              <a:rPr lang="en-US" sz="3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Complete Life table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709520" y="1375121"/>
            <a:ext cx="909958" cy="90995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36938" y="1473231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00835" y="3388043"/>
            <a:ext cx="8307875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9"/>
              </a:lnSpc>
            </a:pPr>
            <a:r>
              <a:rPr lang="en-US" sz="3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Abridged Life table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709520" y="3379797"/>
            <a:ext cx="909958" cy="90995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46463" y="3477906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00835" y="5394010"/>
            <a:ext cx="8307875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9"/>
              </a:lnSpc>
            </a:pPr>
            <a:r>
              <a:rPr lang="en-US" sz="3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Period Life table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709520" y="5385764"/>
            <a:ext cx="909958" cy="90995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736938" y="5483873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696750"/>
            <a:ext cx="3822789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Types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6746463" y="7391097"/>
            <a:ext cx="909958" cy="90995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792931" y="7486347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00835" y="7304724"/>
            <a:ext cx="8307875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9"/>
              </a:lnSpc>
            </a:pPr>
            <a:r>
              <a:rPr lang="en-US" sz="3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Cohort life table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94146" y="3079402"/>
            <a:ext cx="16699706" cy="5297984"/>
            <a:chOff x="0" y="0"/>
            <a:chExt cx="22266275" cy="7063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266275" cy="7063994"/>
            </a:xfrm>
            <a:custGeom>
              <a:avLst/>
              <a:gdLst/>
              <a:ahLst/>
              <a:cxnLst/>
              <a:rect l="l" t="t" r="r" b="b"/>
              <a:pathLst>
                <a:path w="22266275" h="7063994">
                  <a:moveTo>
                    <a:pt x="0" y="134239"/>
                  </a:moveTo>
                  <a:cubicBezTo>
                    <a:pt x="0" y="60071"/>
                    <a:pt x="60198" y="0"/>
                    <a:pt x="134366" y="0"/>
                  </a:cubicBezTo>
                  <a:lnTo>
                    <a:pt x="22131910" y="0"/>
                  </a:lnTo>
                  <a:lnTo>
                    <a:pt x="22131910" y="6350"/>
                  </a:lnTo>
                  <a:lnTo>
                    <a:pt x="22131910" y="0"/>
                  </a:lnTo>
                  <a:cubicBezTo>
                    <a:pt x="22206077" y="0"/>
                    <a:pt x="22266275" y="60071"/>
                    <a:pt x="22266275" y="134239"/>
                  </a:cubicBezTo>
                  <a:lnTo>
                    <a:pt x="22259925" y="134239"/>
                  </a:lnTo>
                  <a:lnTo>
                    <a:pt x="22266275" y="134239"/>
                  </a:lnTo>
                  <a:lnTo>
                    <a:pt x="22266275" y="6929755"/>
                  </a:lnTo>
                  <a:lnTo>
                    <a:pt x="22259925" y="6929755"/>
                  </a:lnTo>
                  <a:lnTo>
                    <a:pt x="22266275" y="6929755"/>
                  </a:lnTo>
                  <a:cubicBezTo>
                    <a:pt x="22266275" y="7003924"/>
                    <a:pt x="22206077" y="7063994"/>
                    <a:pt x="22131910" y="7063994"/>
                  </a:cubicBezTo>
                  <a:lnTo>
                    <a:pt x="22131910" y="7057644"/>
                  </a:lnTo>
                  <a:lnTo>
                    <a:pt x="22131910" y="7063994"/>
                  </a:lnTo>
                  <a:lnTo>
                    <a:pt x="134366" y="7063994"/>
                  </a:lnTo>
                  <a:lnTo>
                    <a:pt x="134366" y="7057644"/>
                  </a:lnTo>
                  <a:lnTo>
                    <a:pt x="134366" y="7063994"/>
                  </a:lnTo>
                  <a:cubicBezTo>
                    <a:pt x="60198" y="7063994"/>
                    <a:pt x="0" y="7003923"/>
                    <a:pt x="0" y="6929755"/>
                  </a:cubicBezTo>
                  <a:lnTo>
                    <a:pt x="0" y="134239"/>
                  </a:lnTo>
                  <a:lnTo>
                    <a:pt x="6350" y="134239"/>
                  </a:lnTo>
                  <a:lnTo>
                    <a:pt x="0" y="134239"/>
                  </a:lnTo>
                  <a:moveTo>
                    <a:pt x="12700" y="134239"/>
                  </a:moveTo>
                  <a:lnTo>
                    <a:pt x="12700" y="6929755"/>
                  </a:lnTo>
                  <a:lnTo>
                    <a:pt x="6350" y="6929755"/>
                  </a:lnTo>
                  <a:lnTo>
                    <a:pt x="12700" y="6929755"/>
                  </a:lnTo>
                  <a:cubicBezTo>
                    <a:pt x="12700" y="6996812"/>
                    <a:pt x="67183" y="7051294"/>
                    <a:pt x="134366" y="7051294"/>
                  </a:cubicBezTo>
                  <a:lnTo>
                    <a:pt x="22131910" y="7051294"/>
                  </a:lnTo>
                  <a:cubicBezTo>
                    <a:pt x="22199093" y="7051294"/>
                    <a:pt x="22253575" y="6996938"/>
                    <a:pt x="22253575" y="6929755"/>
                  </a:cubicBezTo>
                  <a:lnTo>
                    <a:pt x="22253575" y="134239"/>
                  </a:lnTo>
                  <a:cubicBezTo>
                    <a:pt x="22253575" y="67183"/>
                    <a:pt x="22199093" y="12700"/>
                    <a:pt x="22131910" y="12700"/>
                  </a:cubicBezTo>
                  <a:lnTo>
                    <a:pt x="134366" y="12700"/>
                  </a:lnTo>
                  <a:lnTo>
                    <a:pt x="134366" y="6350"/>
                  </a:lnTo>
                  <a:lnTo>
                    <a:pt x="134366" y="12700"/>
                  </a:lnTo>
                  <a:cubicBezTo>
                    <a:pt x="67183" y="12700"/>
                    <a:pt x="12700" y="67056"/>
                    <a:pt x="12700" y="134239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08435" y="3093690"/>
            <a:ext cx="16671131" cy="658118"/>
            <a:chOff x="0" y="0"/>
            <a:chExt cx="22228175" cy="8774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228175" cy="877443"/>
            </a:xfrm>
            <a:custGeom>
              <a:avLst/>
              <a:gdLst/>
              <a:ahLst/>
              <a:cxnLst/>
              <a:rect l="l" t="t" r="r" b="b"/>
              <a:pathLst>
                <a:path w="22228175" h="877443">
                  <a:moveTo>
                    <a:pt x="0" y="0"/>
                  </a:moveTo>
                  <a:lnTo>
                    <a:pt x="22228175" y="0"/>
                  </a:lnTo>
                  <a:lnTo>
                    <a:pt x="22228175" y="877443"/>
                  </a:lnTo>
                  <a:lnTo>
                    <a:pt x="0" y="87744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08435" y="3751809"/>
            <a:ext cx="16671131" cy="658118"/>
            <a:chOff x="0" y="0"/>
            <a:chExt cx="22228175" cy="8774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28175" cy="877443"/>
            </a:xfrm>
            <a:custGeom>
              <a:avLst/>
              <a:gdLst/>
              <a:ahLst/>
              <a:cxnLst/>
              <a:rect l="l" t="t" r="r" b="b"/>
              <a:pathLst>
                <a:path w="22228175" h="877443">
                  <a:moveTo>
                    <a:pt x="0" y="0"/>
                  </a:moveTo>
                  <a:lnTo>
                    <a:pt x="22228175" y="0"/>
                  </a:lnTo>
                  <a:lnTo>
                    <a:pt x="22228175" y="877443"/>
                  </a:lnTo>
                  <a:lnTo>
                    <a:pt x="0" y="877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08435" y="4409926"/>
            <a:ext cx="16671131" cy="658862"/>
            <a:chOff x="0" y="0"/>
            <a:chExt cx="22228175" cy="8784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228175" cy="878459"/>
            </a:xfrm>
            <a:custGeom>
              <a:avLst/>
              <a:gdLst/>
              <a:ahLst/>
              <a:cxnLst/>
              <a:rect l="l" t="t" r="r" b="b"/>
              <a:pathLst>
                <a:path w="22228175" h="878459">
                  <a:moveTo>
                    <a:pt x="0" y="0"/>
                  </a:moveTo>
                  <a:lnTo>
                    <a:pt x="22228175" y="0"/>
                  </a:lnTo>
                  <a:lnTo>
                    <a:pt x="22228175" y="878459"/>
                  </a:lnTo>
                  <a:lnTo>
                    <a:pt x="0" y="87845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08435" y="5068789"/>
            <a:ext cx="16671131" cy="658862"/>
            <a:chOff x="0" y="0"/>
            <a:chExt cx="22228175" cy="8784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228175" cy="878459"/>
            </a:xfrm>
            <a:custGeom>
              <a:avLst/>
              <a:gdLst/>
              <a:ahLst/>
              <a:cxnLst/>
              <a:rect l="l" t="t" r="r" b="b"/>
              <a:pathLst>
                <a:path w="22228175" h="878459">
                  <a:moveTo>
                    <a:pt x="0" y="0"/>
                  </a:moveTo>
                  <a:lnTo>
                    <a:pt x="22228175" y="0"/>
                  </a:lnTo>
                  <a:lnTo>
                    <a:pt x="22228175" y="878459"/>
                  </a:lnTo>
                  <a:lnTo>
                    <a:pt x="0" y="878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08435" y="5727650"/>
            <a:ext cx="16671131" cy="658862"/>
            <a:chOff x="0" y="0"/>
            <a:chExt cx="22228175" cy="8784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228175" cy="878459"/>
            </a:xfrm>
            <a:custGeom>
              <a:avLst/>
              <a:gdLst/>
              <a:ahLst/>
              <a:cxnLst/>
              <a:rect l="l" t="t" r="r" b="b"/>
              <a:pathLst>
                <a:path w="22228175" h="878459">
                  <a:moveTo>
                    <a:pt x="0" y="0"/>
                  </a:moveTo>
                  <a:lnTo>
                    <a:pt x="22228175" y="0"/>
                  </a:lnTo>
                  <a:lnTo>
                    <a:pt x="22228175" y="878459"/>
                  </a:lnTo>
                  <a:lnTo>
                    <a:pt x="0" y="87845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08435" y="6386512"/>
            <a:ext cx="16671131" cy="658862"/>
            <a:chOff x="0" y="0"/>
            <a:chExt cx="22228175" cy="8784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28175" cy="878459"/>
            </a:xfrm>
            <a:custGeom>
              <a:avLst/>
              <a:gdLst/>
              <a:ahLst/>
              <a:cxnLst/>
              <a:rect l="l" t="t" r="r" b="b"/>
              <a:pathLst>
                <a:path w="22228175" h="878459">
                  <a:moveTo>
                    <a:pt x="0" y="0"/>
                  </a:moveTo>
                  <a:lnTo>
                    <a:pt x="22228175" y="0"/>
                  </a:lnTo>
                  <a:lnTo>
                    <a:pt x="22228175" y="878459"/>
                  </a:lnTo>
                  <a:lnTo>
                    <a:pt x="0" y="878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08435" y="7045375"/>
            <a:ext cx="16671131" cy="658862"/>
            <a:chOff x="0" y="0"/>
            <a:chExt cx="22228175" cy="8784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228175" cy="878459"/>
            </a:xfrm>
            <a:custGeom>
              <a:avLst/>
              <a:gdLst/>
              <a:ahLst/>
              <a:cxnLst/>
              <a:rect l="l" t="t" r="r" b="b"/>
              <a:pathLst>
                <a:path w="22228175" h="878459">
                  <a:moveTo>
                    <a:pt x="0" y="0"/>
                  </a:moveTo>
                  <a:lnTo>
                    <a:pt x="22228175" y="0"/>
                  </a:lnTo>
                  <a:lnTo>
                    <a:pt x="22228175" y="878459"/>
                  </a:lnTo>
                  <a:lnTo>
                    <a:pt x="0" y="87845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808435" y="7704236"/>
            <a:ext cx="16671131" cy="658862"/>
            <a:chOff x="0" y="0"/>
            <a:chExt cx="22228175" cy="87848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228175" cy="878459"/>
            </a:xfrm>
            <a:custGeom>
              <a:avLst/>
              <a:gdLst/>
              <a:ahLst/>
              <a:cxnLst/>
              <a:rect l="l" t="t" r="r" b="b"/>
              <a:pathLst>
                <a:path w="22228175" h="878459">
                  <a:moveTo>
                    <a:pt x="0" y="0"/>
                  </a:moveTo>
                  <a:lnTo>
                    <a:pt x="22228175" y="0"/>
                  </a:lnTo>
                  <a:lnTo>
                    <a:pt x="22228175" y="878459"/>
                  </a:lnTo>
                  <a:lnTo>
                    <a:pt x="0" y="878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-2492963">
            <a:off x="14493516" y="9602990"/>
            <a:ext cx="4029075" cy="2014538"/>
            <a:chOff x="0" y="0"/>
            <a:chExt cx="8128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5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98909" y="908149"/>
            <a:ext cx="14370844" cy="73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Life Table Components: A Comprehensive Overview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8909" y="2030314"/>
            <a:ext cx="16690181" cy="7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Below is a detailed table outlining the key symbols, their meanings, formulas, and examples used in constructing a life table. This table clarifies how each component contributes to understanding population survival and mortality patterns.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6885" y="3173462"/>
            <a:ext cx="2039541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Symbol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42259" y="3173462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Meaning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543479" y="3173462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Formula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44699" y="3173462"/>
            <a:ext cx="3706714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Example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6885" y="3831580"/>
            <a:ext cx="2039541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x to x+n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42259" y="3831580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Age Interval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543479" y="3831580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Defined age range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544699" y="3831580"/>
            <a:ext cx="3706714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0-1, 1-5, 65-70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36885" y="4489697"/>
            <a:ext cx="2039541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</a:t>
            </a: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_x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542259" y="4489697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Number Surviving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543479" y="4489697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Starting cohort minus cumulative deaths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44699" y="4489697"/>
            <a:ext cx="3706714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l_0 = 100,000</a:t>
            </a: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, </a:t>
            </a: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l_1 = 99,200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36885" y="5148560"/>
            <a:ext cx="2039541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</a:t>
            </a: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_x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542259" y="5148560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Number of Deaths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543479" y="5148560"/>
            <a:ext cx="4535389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l_x - l_{x+n}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44699" y="5148560"/>
            <a:ext cx="3706714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d_0 = 800</a:t>
            </a: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(deaths in first year)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36885" y="5807423"/>
            <a:ext cx="2039541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q</a:t>
            </a: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_x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542259" y="5807423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Probability of Dying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543479" y="5807423"/>
            <a:ext cx="4535389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d_x / l_x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544699" y="5807423"/>
            <a:ext cx="3706714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q_0 = 800/100,000 = 0.008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36885" y="6466285"/>
            <a:ext cx="2039541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</a:t>
            </a: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_x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542259" y="6466285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Person-Years Lived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543479" y="6466285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Years lived during interval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544699" y="6466285"/>
            <a:ext cx="3706714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L_0 = 99,600</a:t>
            </a: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person-years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36885" y="7125146"/>
            <a:ext cx="2039541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</a:t>
            </a: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_x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542259" y="7125146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Total Person-Years Remaining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543479" y="7125146"/>
            <a:ext cx="4535389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Sum of all future </a:t>
            </a: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L_x</a:t>
            </a: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values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44699" y="7125146"/>
            <a:ext cx="3706714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T_0 = 7,500,000</a:t>
            </a: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total years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36885" y="7784009"/>
            <a:ext cx="2039541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</a:t>
            </a: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_x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542259" y="7784009"/>
            <a:ext cx="4535389" cy="4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Life Expectancy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543479" y="7784009"/>
            <a:ext cx="4535389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T_x / l_x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544699" y="7784009"/>
            <a:ext cx="3706714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i="1">
                <a:solidFill>
                  <a:srgbClr val="4C4C4C"/>
                </a:solidFill>
                <a:latin typeface="Noto Serif Italics"/>
                <a:ea typeface="Noto Serif Italics"/>
                <a:cs typeface="Noto Serif Italics"/>
                <a:sym typeface="Noto Serif Italics"/>
              </a:rPr>
              <a:t>e_0 = 7,500,000/100,000 = 75</a:t>
            </a: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 years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98909" y="8562677"/>
            <a:ext cx="16690181" cy="7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These components work together to provide a comprehensive picture of mortality and survival within a population, crucial for demographic analysis and public health planning.</a:t>
            </a:r>
          </a:p>
        </p:txBody>
      </p:sp>
      <p:grpSp>
        <p:nvGrpSpPr>
          <p:cNvPr id="64" name="Group 64"/>
          <p:cNvGrpSpPr/>
          <p:nvPr/>
        </p:nvGrpSpPr>
        <p:grpSpPr>
          <a:xfrm rot="-2492963">
            <a:off x="-3773187" y="275444"/>
            <a:ext cx="4590857" cy="2402599"/>
            <a:chOff x="0" y="0"/>
            <a:chExt cx="812800" cy="42537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425374"/>
            </a:xfrm>
            <a:custGeom>
              <a:avLst/>
              <a:gdLst/>
              <a:ahLst/>
              <a:cxnLst/>
              <a:rect l="l" t="t" r="r" b="b"/>
              <a:pathLst>
                <a:path w="812800" h="425374">
                  <a:moveTo>
                    <a:pt x="609600" y="0"/>
                  </a:moveTo>
                  <a:cubicBezTo>
                    <a:pt x="721824" y="0"/>
                    <a:pt x="812800" y="95223"/>
                    <a:pt x="812800" y="212687"/>
                  </a:cubicBezTo>
                  <a:cubicBezTo>
                    <a:pt x="812800" y="330151"/>
                    <a:pt x="721824" y="425374"/>
                    <a:pt x="609600" y="425374"/>
                  </a:cubicBezTo>
                  <a:lnTo>
                    <a:pt x="203200" y="425374"/>
                  </a:lnTo>
                  <a:cubicBezTo>
                    <a:pt x="90976" y="425374"/>
                    <a:pt x="0" y="330151"/>
                    <a:pt x="0" y="212687"/>
                  </a:cubicBezTo>
                  <a:cubicBezTo>
                    <a:pt x="0" y="952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66675"/>
              <a:ext cx="812800" cy="492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937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6" y="-187931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1281" y="2102495"/>
            <a:ext cx="17305436" cy="1276052"/>
            <a:chOff x="0" y="0"/>
            <a:chExt cx="23073915" cy="17014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073869" cy="1701419"/>
            </a:xfrm>
            <a:custGeom>
              <a:avLst/>
              <a:gdLst/>
              <a:ahLst/>
              <a:cxnLst/>
              <a:rect l="l" t="t" r="r" b="b"/>
              <a:pathLst>
                <a:path w="23073869" h="1701419">
                  <a:moveTo>
                    <a:pt x="0" y="85725"/>
                  </a:moveTo>
                  <a:cubicBezTo>
                    <a:pt x="0" y="38354"/>
                    <a:pt x="38735" y="0"/>
                    <a:pt x="86233" y="0"/>
                  </a:cubicBezTo>
                  <a:lnTo>
                    <a:pt x="22987636" y="0"/>
                  </a:lnTo>
                  <a:lnTo>
                    <a:pt x="22987636" y="6350"/>
                  </a:lnTo>
                  <a:lnTo>
                    <a:pt x="22987636" y="0"/>
                  </a:lnTo>
                  <a:cubicBezTo>
                    <a:pt x="23035261" y="0"/>
                    <a:pt x="23073869" y="38354"/>
                    <a:pt x="23073869" y="85725"/>
                  </a:cubicBezTo>
                  <a:lnTo>
                    <a:pt x="23067519" y="85725"/>
                  </a:lnTo>
                  <a:lnTo>
                    <a:pt x="23073869" y="85725"/>
                  </a:lnTo>
                  <a:lnTo>
                    <a:pt x="23073869" y="1615694"/>
                  </a:lnTo>
                  <a:lnTo>
                    <a:pt x="23067519" y="1615694"/>
                  </a:lnTo>
                  <a:lnTo>
                    <a:pt x="23073869" y="1615694"/>
                  </a:lnTo>
                  <a:cubicBezTo>
                    <a:pt x="23073869" y="1663065"/>
                    <a:pt x="23035133" y="1701419"/>
                    <a:pt x="22987636" y="1701419"/>
                  </a:cubicBezTo>
                  <a:lnTo>
                    <a:pt x="22987636" y="1695069"/>
                  </a:lnTo>
                  <a:lnTo>
                    <a:pt x="22987636" y="1701419"/>
                  </a:lnTo>
                  <a:lnTo>
                    <a:pt x="86233" y="1701419"/>
                  </a:lnTo>
                  <a:lnTo>
                    <a:pt x="86233" y="1695069"/>
                  </a:lnTo>
                  <a:lnTo>
                    <a:pt x="86233" y="1701419"/>
                  </a:lnTo>
                  <a:cubicBezTo>
                    <a:pt x="38608" y="1701419"/>
                    <a:pt x="0" y="1663065"/>
                    <a:pt x="0" y="161569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1615694"/>
                  </a:lnTo>
                  <a:lnTo>
                    <a:pt x="6350" y="1615694"/>
                  </a:lnTo>
                  <a:lnTo>
                    <a:pt x="12700" y="1615694"/>
                  </a:lnTo>
                  <a:cubicBezTo>
                    <a:pt x="12700" y="1655953"/>
                    <a:pt x="45593" y="1688719"/>
                    <a:pt x="86233" y="1688719"/>
                  </a:cubicBezTo>
                  <a:lnTo>
                    <a:pt x="22987636" y="1688719"/>
                  </a:lnTo>
                  <a:cubicBezTo>
                    <a:pt x="23028275" y="1688719"/>
                    <a:pt x="23061169" y="1655953"/>
                    <a:pt x="23061169" y="1615694"/>
                  </a:cubicBezTo>
                  <a:lnTo>
                    <a:pt x="23061169" y="85725"/>
                  </a:lnTo>
                  <a:cubicBezTo>
                    <a:pt x="23061169" y="45466"/>
                    <a:pt x="23028275" y="12700"/>
                    <a:pt x="22987636" y="12700"/>
                  </a:cubicBezTo>
                  <a:lnTo>
                    <a:pt x="86233" y="12700"/>
                  </a:lnTo>
                  <a:lnTo>
                    <a:pt x="86233" y="6350"/>
                  </a:lnTo>
                  <a:lnTo>
                    <a:pt x="86233" y="12700"/>
                  </a:lnTo>
                  <a:cubicBezTo>
                    <a:pt x="45593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16398" y="3298678"/>
            <a:ext cx="17280285" cy="415826"/>
            <a:chOff x="0" y="0"/>
            <a:chExt cx="23040380" cy="5544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040339" cy="554482"/>
            </a:xfrm>
            <a:custGeom>
              <a:avLst/>
              <a:gdLst/>
              <a:ahLst/>
              <a:cxnLst/>
              <a:rect l="l" t="t" r="r" b="b"/>
              <a:pathLst>
                <a:path w="23040339" h="554482">
                  <a:moveTo>
                    <a:pt x="0" y="0"/>
                  </a:moveTo>
                  <a:lnTo>
                    <a:pt x="23040339" y="0"/>
                  </a:lnTo>
                  <a:lnTo>
                    <a:pt x="23040339" y="554482"/>
                  </a:lnTo>
                  <a:lnTo>
                    <a:pt x="0" y="554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05569" y="3185271"/>
            <a:ext cx="17280285" cy="415826"/>
            <a:chOff x="0" y="0"/>
            <a:chExt cx="23040380" cy="5544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040339" cy="554482"/>
            </a:xfrm>
            <a:custGeom>
              <a:avLst/>
              <a:gdLst/>
              <a:ahLst/>
              <a:cxnLst/>
              <a:rect l="l" t="t" r="r" b="b"/>
              <a:pathLst>
                <a:path w="23040339" h="554482">
                  <a:moveTo>
                    <a:pt x="0" y="0"/>
                  </a:moveTo>
                  <a:lnTo>
                    <a:pt x="23040339" y="0"/>
                  </a:lnTo>
                  <a:lnTo>
                    <a:pt x="23040339" y="554482"/>
                  </a:lnTo>
                  <a:lnTo>
                    <a:pt x="0" y="5544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34365" y="4748900"/>
            <a:ext cx="9573022" cy="1423339"/>
            <a:chOff x="0" y="0"/>
            <a:chExt cx="12764030" cy="1897785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12738608" cy="1872361"/>
            </a:xfrm>
            <a:custGeom>
              <a:avLst/>
              <a:gdLst/>
              <a:ahLst/>
              <a:cxnLst/>
              <a:rect l="l" t="t" r="r" b="b"/>
              <a:pathLst>
                <a:path w="12738608" h="1872361">
                  <a:moveTo>
                    <a:pt x="0" y="200279"/>
                  </a:moveTo>
                  <a:cubicBezTo>
                    <a:pt x="0" y="89662"/>
                    <a:pt x="90678" y="0"/>
                    <a:pt x="202565" y="0"/>
                  </a:cubicBezTo>
                  <a:lnTo>
                    <a:pt x="12536043" y="0"/>
                  </a:lnTo>
                  <a:cubicBezTo>
                    <a:pt x="12647930" y="0"/>
                    <a:pt x="12738608" y="89662"/>
                    <a:pt x="12738608" y="200279"/>
                  </a:cubicBezTo>
                  <a:lnTo>
                    <a:pt x="12738608" y="1672082"/>
                  </a:lnTo>
                  <a:cubicBezTo>
                    <a:pt x="12738608" y="1782699"/>
                    <a:pt x="12647930" y="1872361"/>
                    <a:pt x="12536043" y="1872361"/>
                  </a:cubicBezTo>
                  <a:lnTo>
                    <a:pt x="202565" y="1872361"/>
                  </a:lnTo>
                  <a:cubicBezTo>
                    <a:pt x="90678" y="1872361"/>
                    <a:pt x="0" y="1782699"/>
                    <a:pt x="0" y="1672082"/>
                  </a:cubicBezTo>
                  <a:close/>
                </a:path>
              </a:pathLst>
            </a:custGeom>
            <a:solidFill>
              <a:srgbClr val="FDFBF7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2764008" cy="1897761"/>
            </a:xfrm>
            <a:custGeom>
              <a:avLst/>
              <a:gdLst/>
              <a:ahLst/>
              <a:cxnLst/>
              <a:rect l="l" t="t" r="r" b="b"/>
              <a:pathLst>
                <a:path w="12764008" h="1897761">
                  <a:moveTo>
                    <a:pt x="0" y="212979"/>
                  </a:moveTo>
                  <a:cubicBezTo>
                    <a:pt x="0" y="95250"/>
                    <a:pt x="96520" y="0"/>
                    <a:pt x="215265" y="0"/>
                  </a:cubicBezTo>
                  <a:lnTo>
                    <a:pt x="12548743" y="0"/>
                  </a:lnTo>
                  <a:lnTo>
                    <a:pt x="12548743" y="12700"/>
                  </a:lnTo>
                  <a:lnTo>
                    <a:pt x="12548743" y="0"/>
                  </a:lnTo>
                  <a:cubicBezTo>
                    <a:pt x="12667488" y="0"/>
                    <a:pt x="12764008" y="95250"/>
                    <a:pt x="12764008" y="212979"/>
                  </a:cubicBezTo>
                  <a:lnTo>
                    <a:pt x="12751308" y="212979"/>
                  </a:lnTo>
                  <a:lnTo>
                    <a:pt x="12764008" y="212979"/>
                  </a:lnTo>
                  <a:lnTo>
                    <a:pt x="12764008" y="1684782"/>
                  </a:lnTo>
                  <a:lnTo>
                    <a:pt x="12751308" y="1684782"/>
                  </a:lnTo>
                  <a:lnTo>
                    <a:pt x="12764008" y="1684782"/>
                  </a:lnTo>
                  <a:cubicBezTo>
                    <a:pt x="12764008" y="1802511"/>
                    <a:pt x="12667488" y="1897761"/>
                    <a:pt x="12548743" y="1897761"/>
                  </a:cubicBezTo>
                  <a:lnTo>
                    <a:pt x="12548743" y="1885061"/>
                  </a:lnTo>
                  <a:lnTo>
                    <a:pt x="12548743" y="1897761"/>
                  </a:lnTo>
                  <a:lnTo>
                    <a:pt x="215265" y="1897761"/>
                  </a:lnTo>
                  <a:lnTo>
                    <a:pt x="215265" y="1885061"/>
                  </a:lnTo>
                  <a:lnTo>
                    <a:pt x="215265" y="1897761"/>
                  </a:lnTo>
                  <a:cubicBezTo>
                    <a:pt x="96520" y="1897761"/>
                    <a:pt x="0" y="1802511"/>
                    <a:pt x="0" y="1684782"/>
                  </a:cubicBezTo>
                  <a:lnTo>
                    <a:pt x="0" y="212979"/>
                  </a:lnTo>
                  <a:lnTo>
                    <a:pt x="12700" y="212979"/>
                  </a:lnTo>
                  <a:lnTo>
                    <a:pt x="0" y="212979"/>
                  </a:lnTo>
                  <a:moveTo>
                    <a:pt x="25400" y="212979"/>
                  </a:moveTo>
                  <a:lnTo>
                    <a:pt x="25400" y="1684782"/>
                  </a:lnTo>
                  <a:lnTo>
                    <a:pt x="12700" y="1684782"/>
                  </a:lnTo>
                  <a:lnTo>
                    <a:pt x="25400" y="1684782"/>
                  </a:lnTo>
                  <a:cubicBezTo>
                    <a:pt x="25400" y="1788287"/>
                    <a:pt x="110236" y="1872361"/>
                    <a:pt x="215265" y="1872361"/>
                  </a:cubicBezTo>
                  <a:lnTo>
                    <a:pt x="12548743" y="1872361"/>
                  </a:lnTo>
                  <a:cubicBezTo>
                    <a:pt x="12653773" y="1872361"/>
                    <a:pt x="12738608" y="1788287"/>
                    <a:pt x="12738608" y="1684782"/>
                  </a:cubicBezTo>
                  <a:lnTo>
                    <a:pt x="12738608" y="212979"/>
                  </a:lnTo>
                  <a:cubicBezTo>
                    <a:pt x="12738608" y="109474"/>
                    <a:pt x="12653773" y="25400"/>
                    <a:pt x="12548743" y="25400"/>
                  </a:cubicBezTo>
                  <a:lnTo>
                    <a:pt x="215265" y="25400"/>
                  </a:lnTo>
                  <a:lnTo>
                    <a:pt x="215265" y="12700"/>
                  </a:lnTo>
                  <a:lnTo>
                    <a:pt x="215265" y="25400"/>
                  </a:lnTo>
                  <a:cubicBezTo>
                    <a:pt x="110236" y="25400"/>
                    <a:pt x="25400" y="109474"/>
                    <a:pt x="25400" y="212979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99361" y="8022888"/>
            <a:ext cx="9643031" cy="1386567"/>
            <a:chOff x="0" y="0"/>
            <a:chExt cx="12857375" cy="1848757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12831952" cy="1823339"/>
            </a:xfrm>
            <a:custGeom>
              <a:avLst/>
              <a:gdLst/>
              <a:ahLst/>
              <a:cxnLst/>
              <a:rect l="l" t="t" r="r" b="b"/>
              <a:pathLst>
                <a:path w="12831952" h="1823339">
                  <a:moveTo>
                    <a:pt x="0" y="195072"/>
                  </a:moveTo>
                  <a:cubicBezTo>
                    <a:pt x="0" y="87376"/>
                    <a:pt x="88392" y="0"/>
                    <a:pt x="197358" y="0"/>
                  </a:cubicBezTo>
                  <a:lnTo>
                    <a:pt x="12634595" y="0"/>
                  </a:lnTo>
                  <a:cubicBezTo>
                    <a:pt x="12743561" y="0"/>
                    <a:pt x="12831952" y="87376"/>
                    <a:pt x="12831952" y="195072"/>
                  </a:cubicBezTo>
                  <a:lnTo>
                    <a:pt x="12831952" y="1628267"/>
                  </a:lnTo>
                  <a:cubicBezTo>
                    <a:pt x="12831952" y="1735963"/>
                    <a:pt x="12743561" y="1823339"/>
                    <a:pt x="12634595" y="1823339"/>
                  </a:cubicBezTo>
                  <a:lnTo>
                    <a:pt x="197358" y="1823339"/>
                  </a:lnTo>
                  <a:cubicBezTo>
                    <a:pt x="88392" y="1823339"/>
                    <a:pt x="0" y="1735963"/>
                    <a:pt x="0" y="1628267"/>
                  </a:cubicBezTo>
                  <a:close/>
                </a:path>
              </a:pathLst>
            </a:custGeom>
            <a:solidFill>
              <a:srgbClr val="FDFBF7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2857352" cy="1848739"/>
            </a:xfrm>
            <a:custGeom>
              <a:avLst/>
              <a:gdLst/>
              <a:ahLst/>
              <a:cxnLst/>
              <a:rect l="l" t="t" r="r" b="b"/>
              <a:pathLst>
                <a:path w="12857352" h="1848739">
                  <a:moveTo>
                    <a:pt x="0" y="207772"/>
                  </a:moveTo>
                  <a:cubicBezTo>
                    <a:pt x="0" y="92837"/>
                    <a:pt x="94234" y="0"/>
                    <a:pt x="210058" y="0"/>
                  </a:cubicBezTo>
                  <a:lnTo>
                    <a:pt x="12647295" y="0"/>
                  </a:lnTo>
                  <a:lnTo>
                    <a:pt x="12647295" y="12700"/>
                  </a:lnTo>
                  <a:lnTo>
                    <a:pt x="12647295" y="0"/>
                  </a:lnTo>
                  <a:cubicBezTo>
                    <a:pt x="12763119" y="0"/>
                    <a:pt x="12857352" y="92837"/>
                    <a:pt x="12857352" y="207772"/>
                  </a:cubicBezTo>
                  <a:lnTo>
                    <a:pt x="12844652" y="207772"/>
                  </a:lnTo>
                  <a:lnTo>
                    <a:pt x="12857352" y="207772"/>
                  </a:lnTo>
                  <a:lnTo>
                    <a:pt x="12857352" y="1640967"/>
                  </a:lnTo>
                  <a:lnTo>
                    <a:pt x="12844652" y="1640967"/>
                  </a:lnTo>
                  <a:lnTo>
                    <a:pt x="12857352" y="1640967"/>
                  </a:lnTo>
                  <a:cubicBezTo>
                    <a:pt x="12857352" y="1755902"/>
                    <a:pt x="12763119" y="1848739"/>
                    <a:pt x="12647295" y="1848739"/>
                  </a:cubicBezTo>
                  <a:lnTo>
                    <a:pt x="12647295" y="1836039"/>
                  </a:lnTo>
                  <a:lnTo>
                    <a:pt x="12647295" y="1848739"/>
                  </a:lnTo>
                  <a:lnTo>
                    <a:pt x="210058" y="1848739"/>
                  </a:lnTo>
                  <a:lnTo>
                    <a:pt x="210058" y="1836039"/>
                  </a:lnTo>
                  <a:lnTo>
                    <a:pt x="210058" y="1848739"/>
                  </a:lnTo>
                  <a:cubicBezTo>
                    <a:pt x="94234" y="1848739"/>
                    <a:pt x="0" y="1755902"/>
                    <a:pt x="0" y="1640967"/>
                  </a:cubicBezTo>
                  <a:lnTo>
                    <a:pt x="0" y="207772"/>
                  </a:lnTo>
                  <a:lnTo>
                    <a:pt x="12700" y="207772"/>
                  </a:lnTo>
                  <a:lnTo>
                    <a:pt x="0" y="207772"/>
                  </a:lnTo>
                  <a:moveTo>
                    <a:pt x="25400" y="207772"/>
                  </a:moveTo>
                  <a:lnTo>
                    <a:pt x="25400" y="1640967"/>
                  </a:lnTo>
                  <a:lnTo>
                    <a:pt x="12700" y="1640967"/>
                  </a:lnTo>
                  <a:lnTo>
                    <a:pt x="25400" y="1640967"/>
                  </a:lnTo>
                  <a:cubicBezTo>
                    <a:pt x="25400" y="1741551"/>
                    <a:pt x="107950" y="1823339"/>
                    <a:pt x="210058" y="1823339"/>
                  </a:cubicBezTo>
                  <a:lnTo>
                    <a:pt x="12647295" y="1823339"/>
                  </a:lnTo>
                  <a:cubicBezTo>
                    <a:pt x="12749402" y="1823339"/>
                    <a:pt x="12831952" y="1741551"/>
                    <a:pt x="12831952" y="1640967"/>
                  </a:cubicBezTo>
                  <a:lnTo>
                    <a:pt x="12831952" y="207772"/>
                  </a:lnTo>
                  <a:cubicBezTo>
                    <a:pt x="12831952" y="107188"/>
                    <a:pt x="12749402" y="25400"/>
                    <a:pt x="12647295" y="25400"/>
                  </a:cubicBezTo>
                  <a:lnTo>
                    <a:pt x="210058" y="25400"/>
                  </a:lnTo>
                  <a:lnTo>
                    <a:pt x="210058" y="12700"/>
                  </a:lnTo>
                  <a:lnTo>
                    <a:pt x="210058" y="25400"/>
                  </a:lnTo>
                  <a:cubicBezTo>
                    <a:pt x="107950" y="25400"/>
                    <a:pt x="25400" y="107188"/>
                    <a:pt x="25400" y="207772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90600" y="8288811"/>
            <a:ext cx="76200" cy="854720"/>
            <a:chOff x="0" y="0"/>
            <a:chExt cx="101600" cy="11396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600" cy="1139571"/>
            </a:xfrm>
            <a:custGeom>
              <a:avLst/>
              <a:gdLst/>
              <a:ahLst/>
              <a:cxnLst/>
              <a:rect l="l" t="t" r="r" b="b"/>
              <a:pathLst>
                <a:path w="101600" h="1139571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088771"/>
                  </a:lnTo>
                  <a:cubicBezTo>
                    <a:pt x="101600" y="1116838"/>
                    <a:pt x="78867" y="1139571"/>
                    <a:pt x="50800" y="1139571"/>
                  </a:cubicBezTo>
                  <a:cubicBezTo>
                    <a:pt x="22733" y="1139571"/>
                    <a:pt x="0" y="1116838"/>
                    <a:pt x="0" y="1088771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899361" y="6381789"/>
            <a:ext cx="9542115" cy="1407315"/>
            <a:chOff x="0" y="0"/>
            <a:chExt cx="12722820" cy="1876420"/>
          </a:xfrm>
        </p:grpSpPr>
        <p:sp>
          <p:nvSpPr>
            <p:cNvPr id="25" name="Freeform 25"/>
            <p:cNvSpPr/>
            <p:nvPr/>
          </p:nvSpPr>
          <p:spPr>
            <a:xfrm>
              <a:off x="12700" y="12700"/>
              <a:ext cx="12697333" cy="1851025"/>
            </a:xfrm>
            <a:custGeom>
              <a:avLst/>
              <a:gdLst/>
              <a:ahLst/>
              <a:cxnLst/>
              <a:rect l="l" t="t" r="r" b="b"/>
              <a:pathLst>
                <a:path w="12697333" h="1851025">
                  <a:moveTo>
                    <a:pt x="0" y="197993"/>
                  </a:moveTo>
                  <a:cubicBezTo>
                    <a:pt x="0" y="88646"/>
                    <a:pt x="89662" y="0"/>
                    <a:pt x="200279" y="0"/>
                  </a:cubicBezTo>
                  <a:lnTo>
                    <a:pt x="12497054" y="0"/>
                  </a:lnTo>
                  <a:cubicBezTo>
                    <a:pt x="12607672" y="0"/>
                    <a:pt x="12697333" y="88646"/>
                    <a:pt x="12697333" y="197993"/>
                  </a:cubicBezTo>
                  <a:lnTo>
                    <a:pt x="12697333" y="1653032"/>
                  </a:lnTo>
                  <a:cubicBezTo>
                    <a:pt x="12697333" y="1762379"/>
                    <a:pt x="12607672" y="1851025"/>
                    <a:pt x="12497054" y="1851025"/>
                  </a:cubicBezTo>
                  <a:lnTo>
                    <a:pt x="200279" y="1851025"/>
                  </a:lnTo>
                  <a:cubicBezTo>
                    <a:pt x="89662" y="1851025"/>
                    <a:pt x="0" y="1762379"/>
                    <a:pt x="0" y="1653032"/>
                  </a:cubicBezTo>
                  <a:close/>
                </a:path>
              </a:pathLst>
            </a:custGeom>
            <a:solidFill>
              <a:srgbClr val="FDFBF7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2722733" cy="1876425"/>
            </a:xfrm>
            <a:custGeom>
              <a:avLst/>
              <a:gdLst/>
              <a:ahLst/>
              <a:cxnLst/>
              <a:rect l="l" t="t" r="r" b="b"/>
              <a:pathLst>
                <a:path w="12722733" h="1876425">
                  <a:moveTo>
                    <a:pt x="0" y="210693"/>
                  </a:moveTo>
                  <a:cubicBezTo>
                    <a:pt x="0" y="94234"/>
                    <a:pt x="95504" y="0"/>
                    <a:pt x="212979" y="0"/>
                  </a:cubicBezTo>
                  <a:lnTo>
                    <a:pt x="12509754" y="0"/>
                  </a:lnTo>
                  <a:lnTo>
                    <a:pt x="12509754" y="12700"/>
                  </a:lnTo>
                  <a:lnTo>
                    <a:pt x="12509754" y="0"/>
                  </a:lnTo>
                  <a:cubicBezTo>
                    <a:pt x="12627229" y="0"/>
                    <a:pt x="12722733" y="94234"/>
                    <a:pt x="12722733" y="210693"/>
                  </a:cubicBezTo>
                  <a:lnTo>
                    <a:pt x="12710033" y="210693"/>
                  </a:lnTo>
                  <a:lnTo>
                    <a:pt x="12722733" y="210693"/>
                  </a:lnTo>
                  <a:lnTo>
                    <a:pt x="12722733" y="1665732"/>
                  </a:lnTo>
                  <a:lnTo>
                    <a:pt x="12710033" y="1665732"/>
                  </a:lnTo>
                  <a:lnTo>
                    <a:pt x="12722733" y="1665732"/>
                  </a:lnTo>
                  <a:cubicBezTo>
                    <a:pt x="12722733" y="1782191"/>
                    <a:pt x="12627229" y="1876425"/>
                    <a:pt x="12509754" y="1876425"/>
                  </a:cubicBezTo>
                  <a:lnTo>
                    <a:pt x="12509754" y="1863725"/>
                  </a:lnTo>
                  <a:lnTo>
                    <a:pt x="12509754" y="1876425"/>
                  </a:lnTo>
                  <a:lnTo>
                    <a:pt x="212979" y="1876425"/>
                  </a:lnTo>
                  <a:lnTo>
                    <a:pt x="212979" y="1863725"/>
                  </a:lnTo>
                  <a:lnTo>
                    <a:pt x="212979" y="1876425"/>
                  </a:lnTo>
                  <a:cubicBezTo>
                    <a:pt x="95504" y="1876425"/>
                    <a:pt x="0" y="1782191"/>
                    <a:pt x="0" y="1665732"/>
                  </a:cubicBezTo>
                  <a:lnTo>
                    <a:pt x="0" y="210693"/>
                  </a:lnTo>
                  <a:lnTo>
                    <a:pt x="12700" y="210693"/>
                  </a:lnTo>
                  <a:lnTo>
                    <a:pt x="0" y="210693"/>
                  </a:lnTo>
                  <a:moveTo>
                    <a:pt x="25400" y="210693"/>
                  </a:moveTo>
                  <a:lnTo>
                    <a:pt x="25400" y="1665732"/>
                  </a:lnTo>
                  <a:lnTo>
                    <a:pt x="12700" y="1665732"/>
                  </a:lnTo>
                  <a:lnTo>
                    <a:pt x="25400" y="1665732"/>
                  </a:lnTo>
                  <a:cubicBezTo>
                    <a:pt x="25400" y="1767967"/>
                    <a:pt x="109220" y="1851025"/>
                    <a:pt x="212979" y="1851025"/>
                  </a:cubicBezTo>
                  <a:lnTo>
                    <a:pt x="12509754" y="1851025"/>
                  </a:lnTo>
                  <a:cubicBezTo>
                    <a:pt x="12613513" y="1851025"/>
                    <a:pt x="12697333" y="1767967"/>
                    <a:pt x="12697333" y="1665732"/>
                  </a:cubicBezTo>
                  <a:lnTo>
                    <a:pt x="12697333" y="210693"/>
                  </a:lnTo>
                  <a:cubicBezTo>
                    <a:pt x="12697460" y="108458"/>
                    <a:pt x="12613513" y="25400"/>
                    <a:pt x="12509754" y="25400"/>
                  </a:cubicBezTo>
                  <a:lnTo>
                    <a:pt x="212979" y="25400"/>
                  </a:lnTo>
                  <a:lnTo>
                    <a:pt x="212979" y="12700"/>
                  </a:lnTo>
                  <a:lnTo>
                    <a:pt x="212979" y="25400"/>
                  </a:lnTo>
                  <a:cubicBezTo>
                    <a:pt x="109220" y="25400"/>
                    <a:pt x="25400" y="108458"/>
                    <a:pt x="25400" y="210693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90600" y="6593022"/>
            <a:ext cx="76200" cy="854720"/>
            <a:chOff x="0" y="0"/>
            <a:chExt cx="101600" cy="113962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600" cy="1139571"/>
            </a:xfrm>
            <a:custGeom>
              <a:avLst/>
              <a:gdLst/>
              <a:ahLst/>
              <a:cxnLst/>
              <a:rect l="l" t="t" r="r" b="b"/>
              <a:pathLst>
                <a:path w="101600" h="1139571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088771"/>
                  </a:lnTo>
                  <a:cubicBezTo>
                    <a:pt x="101600" y="1116838"/>
                    <a:pt x="78867" y="1139571"/>
                    <a:pt x="50800" y="1139571"/>
                  </a:cubicBezTo>
                  <a:cubicBezTo>
                    <a:pt x="22733" y="1139571"/>
                    <a:pt x="0" y="1116838"/>
                    <a:pt x="0" y="1088771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98900" y="4955569"/>
            <a:ext cx="76200" cy="854720"/>
            <a:chOff x="0" y="0"/>
            <a:chExt cx="101600" cy="113962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1600" cy="1139571"/>
            </a:xfrm>
            <a:custGeom>
              <a:avLst/>
              <a:gdLst/>
              <a:ahLst/>
              <a:cxnLst/>
              <a:rect l="l" t="t" r="r" b="b"/>
              <a:pathLst>
                <a:path w="101600" h="1139571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088771"/>
                  </a:lnTo>
                  <a:cubicBezTo>
                    <a:pt x="101600" y="1116838"/>
                    <a:pt x="78867" y="1139571"/>
                    <a:pt x="50800" y="1139571"/>
                  </a:cubicBezTo>
                  <a:cubicBezTo>
                    <a:pt x="22733" y="1139571"/>
                    <a:pt x="0" y="1116838"/>
                    <a:pt x="0" y="1088771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sp>
        <p:nvSpPr>
          <p:cNvPr id="31" name="Freeform 31"/>
          <p:cNvSpPr/>
          <p:nvPr/>
        </p:nvSpPr>
        <p:spPr>
          <a:xfrm rot="783711">
            <a:off x="15685260" y="9201202"/>
            <a:ext cx="7315200" cy="3019183"/>
          </a:xfrm>
          <a:custGeom>
            <a:avLst/>
            <a:gdLst/>
            <a:ahLst/>
            <a:cxnLst/>
            <a:rect l="l" t="t" r="r" b="b"/>
            <a:pathLst>
              <a:path w="7315200" h="3019183">
                <a:moveTo>
                  <a:pt x="0" y="0"/>
                </a:moveTo>
                <a:lnTo>
                  <a:pt x="7315200" y="0"/>
                </a:lnTo>
                <a:lnTo>
                  <a:pt x="7315200" y="3019183"/>
                </a:lnTo>
                <a:lnTo>
                  <a:pt x="0" y="3019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37000" y="1072207"/>
            <a:ext cx="12143260" cy="515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5000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Zayan Meets the Life Table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7700" y="2306539"/>
            <a:ext cx="2591841" cy="2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400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Age (x)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532435" y="2306539"/>
            <a:ext cx="2587079" cy="2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400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lx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412409" y="2306539"/>
            <a:ext cx="2587079" cy="2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400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dx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92381" y="2306539"/>
            <a:ext cx="2587079" cy="2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400" b="1" dirty="0" err="1" smtClean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qx</a:t>
            </a:r>
            <a:endParaRPr lang="en-US" sz="2400" b="1" dirty="0">
              <a:solidFill>
                <a:srgbClr val="4C4C4C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172355" y="2306539"/>
            <a:ext cx="2587079" cy="2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400" b="1" dirty="0" err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px</a:t>
            </a:r>
            <a:r>
              <a:rPr lang="en-US" sz="2400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052327" y="2306539"/>
            <a:ext cx="2591841" cy="2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400" b="1" dirty="0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ex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47699" y="2870414"/>
            <a:ext cx="2591841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35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532435" y="2936196"/>
            <a:ext cx="2587079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96,500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12409" y="2952682"/>
            <a:ext cx="2587079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90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292381" y="2956891"/>
            <a:ext cx="2587079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0.00093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172354" y="2925158"/>
            <a:ext cx="2587079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0.99907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052327" y="2925158"/>
            <a:ext cx="2591841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 dirty="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39.8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47700" y="3375027"/>
            <a:ext cx="2591841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36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532435" y="3375027"/>
            <a:ext cx="2587079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96,410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412409" y="3375027"/>
            <a:ext cx="2587079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95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292381" y="3375027"/>
            <a:ext cx="2587079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0.00098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172355" y="3375027"/>
            <a:ext cx="2587079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0.99902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052327" y="3375027"/>
            <a:ext cx="2591841" cy="1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38.9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66800" y="4322508"/>
            <a:ext cx="1729591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3000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Key Insights: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88801" y="5066162"/>
            <a:ext cx="4005163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3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Cohort at 35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56568" y="5609088"/>
            <a:ext cx="9132232" cy="30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3"/>
              </a:lnSpc>
            </a:pPr>
            <a:r>
              <a:rPr lang="en-US" sz="2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At age 35, Zayan is part of a cohort where 96,500 people are still alive.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56568" y="8337432"/>
            <a:ext cx="376594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3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Survival Probability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27236" y="8792371"/>
            <a:ext cx="9258685" cy="22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5"/>
              </a:lnSpc>
            </a:pPr>
            <a:r>
              <a:rPr lang="en-US" sz="2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His probability of surviving the next year is 99.907% - quite reassuring!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27236" y="6650172"/>
            <a:ext cx="432716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3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Expected Lifespan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56568" y="7245485"/>
            <a:ext cx="8198495" cy="21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2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Statistically, he can expect to live another 39.8 years.</a:t>
            </a:r>
          </a:p>
        </p:txBody>
      </p:sp>
    </p:spTree>
    <p:extLst>
      <p:ext uri="{BB962C8B-B14F-4D97-AF65-F5344CB8AC3E}">
        <p14:creationId xmlns:p14="http://schemas.microsoft.com/office/powerpoint/2010/main" val="95737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86690" y="1490975"/>
            <a:ext cx="8357364" cy="6299363"/>
          </a:xfrm>
          <a:custGeom>
            <a:avLst/>
            <a:gdLst/>
            <a:ahLst/>
            <a:cxnLst/>
            <a:rect l="l" t="t" r="r" b="b"/>
            <a:pathLst>
              <a:path w="8357364" h="6299363">
                <a:moveTo>
                  <a:pt x="0" y="0"/>
                </a:moveTo>
                <a:lnTo>
                  <a:pt x="8357365" y="0"/>
                </a:lnTo>
                <a:lnTo>
                  <a:pt x="8357365" y="6299364"/>
                </a:lnTo>
                <a:lnTo>
                  <a:pt x="0" y="6299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619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132692" y="2861897"/>
            <a:ext cx="9749841" cy="2488325"/>
            <a:chOff x="0" y="0"/>
            <a:chExt cx="10821223" cy="2761760"/>
          </a:xfrm>
        </p:grpSpPr>
        <p:sp>
          <p:nvSpPr>
            <p:cNvPr id="9" name="Freeform 9"/>
            <p:cNvSpPr/>
            <p:nvPr/>
          </p:nvSpPr>
          <p:spPr>
            <a:xfrm>
              <a:off x="12700" y="15133"/>
              <a:ext cx="10795889" cy="2731495"/>
            </a:xfrm>
            <a:custGeom>
              <a:avLst/>
              <a:gdLst/>
              <a:ahLst/>
              <a:cxnLst/>
              <a:rect l="l" t="t" r="r" b="b"/>
              <a:pathLst>
                <a:path w="10795889" h="2731495">
                  <a:moveTo>
                    <a:pt x="0" y="94581"/>
                  </a:moveTo>
                  <a:cubicBezTo>
                    <a:pt x="0" y="42372"/>
                    <a:pt x="35814" y="0"/>
                    <a:pt x="80137" y="0"/>
                  </a:cubicBezTo>
                  <a:lnTo>
                    <a:pt x="10715752" y="0"/>
                  </a:lnTo>
                  <a:cubicBezTo>
                    <a:pt x="10759948" y="0"/>
                    <a:pt x="10795889" y="42372"/>
                    <a:pt x="10795889" y="94581"/>
                  </a:cubicBezTo>
                  <a:lnTo>
                    <a:pt x="10795889" y="2636914"/>
                  </a:lnTo>
                  <a:cubicBezTo>
                    <a:pt x="10795889" y="2689122"/>
                    <a:pt x="10760075" y="2731495"/>
                    <a:pt x="10715752" y="2731495"/>
                  </a:cubicBezTo>
                  <a:lnTo>
                    <a:pt x="80137" y="2731495"/>
                  </a:lnTo>
                  <a:cubicBezTo>
                    <a:pt x="35941" y="2731495"/>
                    <a:pt x="0" y="2689122"/>
                    <a:pt x="0" y="2636914"/>
                  </a:cubicBezTo>
                  <a:close/>
                </a:path>
              </a:pathLst>
            </a:custGeom>
            <a:solidFill>
              <a:srgbClr val="FDFBF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821289" cy="2761760"/>
            </a:xfrm>
            <a:custGeom>
              <a:avLst/>
              <a:gdLst/>
              <a:ahLst/>
              <a:cxnLst/>
              <a:rect l="l" t="t" r="r" b="b"/>
              <a:pathLst>
                <a:path w="10821289" h="2761760">
                  <a:moveTo>
                    <a:pt x="0" y="109714"/>
                  </a:moveTo>
                  <a:cubicBezTo>
                    <a:pt x="0" y="49031"/>
                    <a:pt x="41656" y="0"/>
                    <a:pt x="92837" y="0"/>
                  </a:cubicBezTo>
                  <a:lnTo>
                    <a:pt x="10728452" y="0"/>
                  </a:lnTo>
                  <a:lnTo>
                    <a:pt x="10728452" y="15133"/>
                  </a:lnTo>
                  <a:lnTo>
                    <a:pt x="10728452" y="0"/>
                  </a:lnTo>
                  <a:cubicBezTo>
                    <a:pt x="10779633" y="0"/>
                    <a:pt x="10821289" y="49031"/>
                    <a:pt x="10821289" y="109714"/>
                  </a:cubicBezTo>
                  <a:lnTo>
                    <a:pt x="10808589" y="109714"/>
                  </a:lnTo>
                  <a:lnTo>
                    <a:pt x="10821289" y="109714"/>
                  </a:lnTo>
                  <a:lnTo>
                    <a:pt x="10821289" y="2652047"/>
                  </a:lnTo>
                  <a:lnTo>
                    <a:pt x="10808589" y="2652047"/>
                  </a:lnTo>
                  <a:lnTo>
                    <a:pt x="10821289" y="2652047"/>
                  </a:lnTo>
                  <a:cubicBezTo>
                    <a:pt x="10821289" y="2712730"/>
                    <a:pt x="10779633" y="2761760"/>
                    <a:pt x="10728452" y="2761760"/>
                  </a:cubicBezTo>
                  <a:lnTo>
                    <a:pt x="10728452" y="2746628"/>
                  </a:lnTo>
                  <a:lnTo>
                    <a:pt x="10728452" y="2761760"/>
                  </a:lnTo>
                  <a:lnTo>
                    <a:pt x="92837" y="2761760"/>
                  </a:lnTo>
                  <a:lnTo>
                    <a:pt x="92837" y="2746628"/>
                  </a:lnTo>
                  <a:lnTo>
                    <a:pt x="92837" y="2761760"/>
                  </a:lnTo>
                  <a:cubicBezTo>
                    <a:pt x="41656" y="2761760"/>
                    <a:pt x="0" y="2712730"/>
                    <a:pt x="0" y="2652047"/>
                  </a:cubicBezTo>
                  <a:lnTo>
                    <a:pt x="0" y="109714"/>
                  </a:lnTo>
                  <a:lnTo>
                    <a:pt x="12700" y="109714"/>
                  </a:lnTo>
                  <a:lnTo>
                    <a:pt x="0" y="109714"/>
                  </a:lnTo>
                  <a:moveTo>
                    <a:pt x="25400" y="109714"/>
                  </a:moveTo>
                  <a:lnTo>
                    <a:pt x="25400" y="2652047"/>
                  </a:lnTo>
                  <a:lnTo>
                    <a:pt x="12700" y="2652047"/>
                  </a:lnTo>
                  <a:lnTo>
                    <a:pt x="25400" y="2652047"/>
                  </a:lnTo>
                  <a:cubicBezTo>
                    <a:pt x="25400" y="2695781"/>
                    <a:pt x="55499" y="2731495"/>
                    <a:pt x="92837" y="2731495"/>
                  </a:cubicBezTo>
                  <a:lnTo>
                    <a:pt x="10728452" y="2731495"/>
                  </a:lnTo>
                  <a:cubicBezTo>
                    <a:pt x="10765790" y="2731495"/>
                    <a:pt x="10795889" y="2695781"/>
                    <a:pt x="10795889" y="2652047"/>
                  </a:cubicBezTo>
                  <a:lnTo>
                    <a:pt x="10795889" y="109714"/>
                  </a:lnTo>
                  <a:cubicBezTo>
                    <a:pt x="10795889" y="65980"/>
                    <a:pt x="10765790" y="30266"/>
                    <a:pt x="10728452" y="30266"/>
                  </a:cubicBezTo>
                  <a:lnTo>
                    <a:pt x="92837" y="30266"/>
                  </a:lnTo>
                  <a:lnTo>
                    <a:pt x="92837" y="15133"/>
                  </a:lnTo>
                  <a:lnTo>
                    <a:pt x="92837" y="30266"/>
                  </a:lnTo>
                  <a:cubicBezTo>
                    <a:pt x="55499" y="30266"/>
                    <a:pt x="25400" y="65980"/>
                    <a:pt x="25400" y="109714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161266" y="2861897"/>
            <a:ext cx="769556" cy="2281603"/>
            <a:chOff x="0" y="0"/>
            <a:chExt cx="756047" cy="2241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6031" cy="2241550"/>
            </a:xfrm>
            <a:custGeom>
              <a:avLst/>
              <a:gdLst/>
              <a:ahLst/>
              <a:cxnLst/>
              <a:rect l="l" t="t" r="r" b="b"/>
              <a:pathLst>
                <a:path w="756031" h="2241550">
                  <a:moveTo>
                    <a:pt x="0" y="48895"/>
                  </a:moveTo>
                  <a:cubicBezTo>
                    <a:pt x="0" y="21844"/>
                    <a:pt x="21844" y="0"/>
                    <a:pt x="48895" y="0"/>
                  </a:cubicBezTo>
                  <a:lnTo>
                    <a:pt x="707136" y="0"/>
                  </a:lnTo>
                  <a:cubicBezTo>
                    <a:pt x="734187" y="0"/>
                    <a:pt x="756031" y="21844"/>
                    <a:pt x="756031" y="48895"/>
                  </a:cubicBezTo>
                  <a:lnTo>
                    <a:pt x="756031" y="2192655"/>
                  </a:lnTo>
                  <a:cubicBezTo>
                    <a:pt x="756031" y="2219706"/>
                    <a:pt x="734187" y="2241550"/>
                    <a:pt x="707136" y="2241550"/>
                  </a:cubicBezTo>
                  <a:lnTo>
                    <a:pt x="48895" y="2241550"/>
                  </a:lnTo>
                  <a:cubicBezTo>
                    <a:pt x="21844" y="2241550"/>
                    <a:pt x="0" y="2219706"/>
                    <a:pt x="0" y="2192655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333758" y="3948114"/>
            <a:ext cx="212526" cy="265807"/>
            <a:chOff x="0" y="0"/>
            <a:chExt cx="283368" cy="35441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283337" cy="354457"/>
            </a:xfrm>
            <a:custGeom>
              <a:avLst/>
              <a:gdLst/>
              <a:ahLst/>
              <a:cxnLst/>
              <a:rect l="l" t="t" r="r" b="b"/>
              <a:pathLst>
                <a:path w="283337" h="354457">
                  <a:moveTo>
                    <a:pt x="0" y="0"/>
                  </a:moveTo>
                  <a:lnTo>
                    <a:pt x="283337" y="0"/>
                  </a:lnTo>
                  <a:lnTo>
                    <a:pt x="283337" y="354457"/>
                  </a:lnTo>
                  <a:lnTo>
                    <a:pt x="0" y="35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80" r="-11" b="-86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3132692" y="6216998"/>
            <a:ext cx="9749841" cy="2640322"/>
            <a:chOff x="0" y="0"/>
            <a:chExt cx="10821225" cy="2930460"/>
          </a:xfrm>
        </p:grpSpPr>
        <p:sp>
          <p:nvSpPr>
            <p:cNvPr id="16" name="Freeform 16"/>
            <p:cNvSpPr/>
            <p:nvPr/>
          </p:nvSpPr>
          <p:spPr>
            <a:xfrm>
              <a:off x="12700" y="16057"/>
              <a:ext cx="10795889" cy="2898345"/>
            </a:xfrm>
            <a:custGeom>
              <a:avLst/>
              <a:gdLst/>
              <a:ahLst/>
              <a:cxnLst/>
              <a:rect l="l" t="t" r="r" b="b"/>
              <a:pathLst>
                <a:path w="10795889" h="2898345">
                  <a:moveTo>
                    <a:pt x="0" y="100359"/>
                  </a:moveTo>
                  <a:cubicBezTo>
                    <a:pt x="0" y="44961"/>
                    <a:pt x="35814" y="0"/>
                    <a:pt x="80137" y="0"/>
                  </a:cubicBezTo>
                  <a:lnTo>
                    <a:pt x="10715752" y="0"/>
                  </a:lnTo>
                  <a:cubicBezTo>
                    <a:pt x="10759948" y="0"/>
                    <a:pt x="10795889" y="44961"/>
                    <a:pt x="10795889" y="100359"/>
                  </a:cubicBezTo>
                  <a:lnTo>
                    <a:pt x="10795889" y="2797987"/>
                  </a:lnTo>
                  <a:cubicBezTo>
                    <a:pt x="10795889" y="2853385"/>
                    <a:pt x="10760075" y="2898345"/>
                    <a:pt x="10715752" y="2898345"/>
                  </a:cubicBezTo>
                  <a:lnTo>
                    <a:pt x="80137" y="2898345"/>
                  </a:lnTo>
                  <a:cubicBezTo>
                    <a:pt x="35941" y="2898345"/>
                    <a:pt x="0" y="2853385"/>
                    <a:pt x="0" y="2797987"/>
                  </a:cubicBezTo>
                  <a:close/>
                </a:path>
              </a:pathLst>
            </a:custGeom>
            <a:solidFill>
              <a:srgbClr val="FDFBF7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821289" cy="2930460"/>
            </a:xfrm>
            <a:custGeom>
              <a:avLst/>
              <a:gdLst/>
              <a:ahLst/>
              <a:cxnLst/>
              <a:rect l="l" t="t" r="r" b="b"/>
              <a:pathLst>
                <a:path w="10821289" h="2930460">
                  <a:moveTo>
                    <a:pt x="0" y="116416"/>
                  </a:moveTo>
                  <a:cubicBezTo>
                    <a:pt x="0" y="52026"/>
                    <a:pt x="41656" y="0"/>
                    <a:pt x="92837" y="0"/>
                  </a:cubicBezTo>
                  <a:lnTo>
                    <a:pt x="10728452" y="0"/>
                  </a:lnTo>
                  <a:lnTo>
                    <a:pt x="10728452" y="16057"/>
                  </a:lnTo>
                  <a:lnTo>
                    <a:pt x="10728452" y="0"/>
                  </a:lnTo>
                  <a:cubicBezTo>
                    <a:pt x="10779633" y="0"/>
                    <a:pt x="10821289" y="52026"/>
                    <a:pt x="10821289" y="116416"/>
                  </a:cubicBezTo>
                  <a:lnTo>
                    <a:pt x="10808589" y="116416"/>
                  </a:lnTo>
                  <a:lnTo>
                    <a:pt x="10821289" y="116416"/>
                  </a:lnTo>
                  <a:lnTo>
                    <a:pt x="10821289" y="2814044"/>
                  </a:lnTo>
                  <a:lnTo>
                    <a:pt x="10808589" y="2814044"/>
                  </a:lnTo>
                  <a:lnTo>
                    <a:pt x="10821289" y="2814044"/>
                  </a:lnTo>
                  <a:cubicBezTo>
                    <a:pt x="10821289" y="2878434"/>
                    <a:pt x="10779633" y="2930460"/>
                    <a:pt x="10728452" y="2930460"/>
                  </a:cubicBezTo>
                  <a:lnTo>
                    <a:pt x="10728452" y="2914402"/>
                  </a:lnTo>
                  <a:lnTo>
                    <a:pt x="10728452" y="2930460"/>
                  </a:lnTo>
                  <a:lnTo>
                    <a:pt x="92837" y="2930460"/>
                  </a:lnTo>
                  <a:lnTo>
                    <a:pt x="92837" y="2914402"/>
                  </a:lnTo>
                  <a:lnTo>
                    <a:pt x="92837" y="2930460"/>
                  </a:lnTo>
                  <a:cubicBezTo>
                    <a:pt x="41656" y="2930460"/>
                    <a:pt x="0" y="2878434"/>
                    <a:pt x="0" y="2814044"/>
                  </a:cubicBezTo>
                  <a:lnTo>
                    <a:pt x="0" y="116416"/>
                  </a:lnTo>
                  <a:lnTo>
                    <a:pt x="12700" y="116416"/>
                  </a:lnTo>
                  <a:lnTo>
                    <a:pt x="0" y="116416"/>
                  </a:lnTo>
                  <a:moveTo>
                    <a:pt x="25400" y="116416"/>
                  </a:moveTo>
                  <a:lnTo>
                    <a:pt x="25400" y="2814044"/>
                  </a:lnTo>
                  <a:lnTo>
                    <a:pt x="12700" y="2814044"/>
                  </a:lnTo>
                  <a:lnTo>
                    <a:pt x="25400" y="2814044"/>
                  </a:lnTo>
                  <a:cubicBezTo>
                    <a:pt x="25400" y="2860450"/>
                    <a:pt x="55499" y="2898345"/>
                    <a:pt x="92837" y="2898345"/>
                  </a:cubicBezTo>
                  <a:lnTo>
                    <a:pt x="10728452" y="2898345"/>
                  </a:lnTo>
                  <a:cubicBezTo>
                    <a:pt x="10765790" y="2898345"/>
                    <a:pt x="10795889" y="2860450"/>
                    <a:pt x="10795889" y="2814044"/>
                  </a:cubicBezTo>
                  <a:lnTo>
                    <a:pt x="10795889" y="116416"/>
                  </a:lnTo>
                  <a:cubicBezTo>
                    <a:pt x="10795889" y="70010"/>
                    <a:pt x="10765790" y="32115"/>
                    <a:pt x="10728452" y="32115"/>
                  </a:cubicBezTo>
                  <a:lnTo>
                    <a:pt x="92837" y="32115"/>
                  </a:lnTo>
                  <a:lnTo>
                    <a:pt x="92837" y="16057"/>
                  </a:lnTo>
                  <a:lnTo>
                    <a:pt x="92837" y="32115"/>
                  </a:lnTo>
                  <a:cubicBezTo>
                    <a:pt x="55499" y="32115"/>
                    <a:pt x="25400" y="70010"/>
                    <a:pt x="25400" y="116416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3156505" y="6274148"/>
            <a:ext cx="518368" cy="2115353"/>
            <a:chOff x="0" y="0"/>
            <a:chExt cx="549293" cy="2241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281" cy="2241550"/>
            </a:xfrm>
            <a:custGeom>
              <a:avLst/>
              <a:gdLst/>
              <a:ahLst/>
              <a:cxnLst/>
              <a:rect l="l" t="t" r="r" b="b"/>
              <a:pathLst>
                <a:path w="549281" h="2241550">
                  <a:moveTo>
                    <a:pt x="0" y="48895"/>
                  </a:moveTo>
                  <a:cubicBezTo>
                    <a:pt x="0" y="21844"/>
                    <a:pt x="15870" y="0"/>
                    <a:pt x="35524" y="0"/>
                  </a:cubicBezTo>
                  <a:lnTo>
                    <a:pt x="513758" y="0"/>
                  </a:lnTo>
                  <a:cubicBezTo>
                    <a:pt x="533411" y="0"/>
                    <a:pt x="549281" y="21844"/>
                    <a:pt x="549281" y="48895"/>
                  </a:cubicBezTo>
                  <a:lnTo>
                    <a:pt x="549281" y="2192655"/>
                  </a:lnTo>
                  <a:cubicBezTo>
                    <a:pt x="549281" y="2219706"/>
                    <a:pt x="533411" y="2241550"/>
                    <a:pt x="513758" y="2241550"/>
                  </a:cubicBezTo>
                  <a:lnTo>
                    <a:pt x="35524" y="2241550"/>
                  </a:lnTo>
                  <a:cubicBezTo>
                    <a:pt x="15870" y="2241550"/>
                    <a:pt x="0" y="2219706"/>
                    <a:pt x="0" y="2192655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3333758" y="7183016"/>
            <a:ext cx="212526" cy="265807"/>
            <a:chOff x="0" y="0"/>
            <a:chExt cx="283368" cy="35441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283337" cy="354457"/>
            </a:xfrm>
            <a:custGeom>
              <a:avLst/>
              <a:gdLst/>
              <a:ahLst/>
              <a:cxnLst/>
              <a:rect l="l" t="t" r="r" b="b"/>
              <a:pathLst>
                <a:path w="283337" h="354457">
                  <a:moveTo>
                    <a:pt x="0" y="0"/>
                  </a:moveTo>
                  <a:lnTo>
                    <a:pt x="283337" y="0"/>
                  </a:lnTo>
                  <a:lnTo>
                    <a:pt x="283337" y="354457"/>
                  </a:lnTo>
                  <a:lnTo>
                    <a:pt x="0" y="35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80" r="-11" b="-867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 rot="-3359314">
            <a:off x="14544675" y="6095225"/>
            <a:ext cx="7315200" cy="3019183"/>
          </a:xfrm>
          <a:custGeom>
            <a:avLst/>
            <a:gdLst/>
            <a:ahLst/>
            <a:cxnLst/>
            <a:rect l="l" t="t" r="r" b="b"/>
            <a:pathLst>
              <a:path w="7315200" h="3019183">
                <a:moveTo>
                  <a:pt x="0" y="0"/>
                </a:moveTo>
                <a:lnTo>
                  <a:pt x="7315200" y="0"/>
                </a:lnTo>
                <a:lnTo>
                  <a:pt x="7315200" y="3019182"/>
                </a:lnTo>
                <a:lnTo>
                  <a:pt x="0" y="3019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76341" y="1106122"/>
            <a:ext cx="13262544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>
                <a:solidFill>
                  <a:srgbClr val="3A3A3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Types of Life Annuities: Zayan's Options Explained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02916" y="2908373"/>
            <a:ext cx="4599522" cy="456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3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Immediate Life Annuity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02916" y="3459359"/>
            <a:ext cx="16549092" cy="38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 algn="l">
              <a:lnSpc>
                <a:spcPts val="3294"/>
              </a:lnSpc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Payments begin immediately after purchase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02916" y="3847282"/>
            <a:ext cx="16549092" cy="38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 algn="l">
              <a:lnSpc>
                <a:spcPts val="3294"/>
              </a:lnSpc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Single premium payment upfront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02916" y="4149442"/>
            <a:ext cx="16549092" cy="38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 algn="l">
              <a:lnSpc>
                <a:spcPts val="3294"/>
              </a:lnSpc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Ideal for retirees needing immediate income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70967" y="4761753"/>
            <a:ext cx="16549092" cy="38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Example: Zayan pays $500,000, receives $2,500/month for life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69987" y="6518225"/>
            <a:ext cx="3817757" cy="38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49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Deferred Life Annuity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69987" y="7067077"/>
            <a:ext cx="16549092" cy="38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 algn="l">
              <a:lnSpc>
                <a:spcPts val="3294"/>
              </a:lnSpc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Payments begin at a future date (e.g., retirement)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69987" y="7519091"/>
            <a:ext cx="16549092" cy="38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 algn="l">
              <a:lnSpc>
                <a:spcPts val="3294"/>
              </a:lnSpc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Accumulation phase followed by payout phase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69987" y="7910363"/>
            <a:ext cx="16549092" cy="38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 algn="l">
              <a:lnSpc>
                <a:spcPts val="3294"/>
              </a:lnSpc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Lower premiums due to investment growth period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69987" y="8303775"/>
            <a:ext cx="16549092" cy="38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00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Example: Zayan pays $200/month now, receives $3,000/month starting at age 65</a:t>
            </a:r>
          </a:p>
        </p:txBody>
      </p:sp>
    </p:spTree>
    <p:extLst>
      <p:ext uri="{BB962C8B-B14F-4D97-AF65-F5344CB8AC3E}">
        <p14:creationId xmlns:p14="http://schemas.microsoft.com/office/powerpoint/2010/main" val="157560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620019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85255" y="1866684"/>
            <a:ext cx="9335691" cy="177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371A2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Life Annuity Calculations for Zayan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47155" y="4869582"/>
            <a:ext cx="38100" cy="2588121"/>
            <a:chOff x="0" y="0"/>
            <a:chExt cx="50800" cy="3450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" cy="3450844"/>
            </a:xfrm>
            <a:custGeom>
              <a:avLst/>
              <a:gdLst/>
              <a:ahLst/>
              <a:cxnLst/>
              <a:rect l="l" t="t" r="r" b="b"/>
              <a:pathLst>
                <a:path w="50800" h="3450844">
                  <a:moveTo>
                    <a:pt x="0" y="0"/>
                  </a:moveTo>
                  <a:lnTo>
                    <a:pt x="50800" y="0"/>
                  </a:lnTo>
                  <a:lnTo>
                    <a:pt x="50800" y="3450844"/>
                  </a:lnTo>
                  <a:lnTo>
                    <a:pt x="0" y="3450844"/>
                  </a:lnTo>
                  <a:close/>
                </a:path>
              </a:pathLst>
            </a:custGeom>
            <a:solidFill>
              <a:srgbClr val="E851B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46299" y="5074295"/>
            <a:ext cx="9335691" cy="2178695"/>
            <a:chOff x="0" y="0"/>
            <a:chExt cx="12447588" cy="29049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447524" cy="2904927"/>
            </a:xfrm>
            <a:custGeom>
              <a:avLst/>
              <a:gdLst/>
              <a:ahLst/>
              <a:cxnLst/>
              <a:rect l="l" t="t" r="r" b="b"/>
              <a:pathLst>
                <a:path w="12447524" h="2904927">
                  <a:moveTo>
                    <a:pt x="0" y="206277"/>
                  </a:moveTo>
                  <a:cubicBezTo>
                    <a:pt x="0" y="92426"/>
                    <a:pt x="75057" y="0"/>
                    <a:pt x="167513" y="0"/>
                  </a:cubicBezTo>
                  <a:lnTo>
                    <a:pt x="12280011" y="0"/>
                  </a:lnTo>
                  <a:cubicBezTo>
                    <a:pt x="12372594" y="0"/>
                    <a:pt x="12447524" y="92426"/>
                    <a:pt x="12447524" y="206277"/>
                  </a:cubicBezTo>
                  <a:lnTo>
                    <a:pt x="12447524" y="2698649"/>
                  </a:lnTo>
                  <a:cubicBezTo>
                    <a:pt x="12447524" y="2812657"/>
                    <a:pt x="12372467" y="2904927"/>
                    <a:pt x="12280011" y="2904927"/>
                  </a:cubicBezTo>
                  <a:lnTo>
                    <a:pt x="167513" y="2904927"/>
                  </a:lnTo>
                  <a:cubicBezTo>
                    <a:pt x="75057" y="2904927"/>
                    <a:pt x="0" y="2812501"/>
                    <a:pt x="0" y="2698649"/>
                  </a:cubicBezTo>
                  <a:close/>
                </a:path>
              </a:pathLst>
            </a:custGeom>
            <a:solidFill>
              <a:srgbClr val="F6BBE1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45444" y="5659784"/>
            <a:ext cx="374005" cy="299145"/>
            <a:chOff x="0" y="0"/>
            <a:chExt cx="498673" cy="39886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498729" cy="398907"/>
            </a:xfrm>
            <a:custGeom>
              <a:avLst/>
              <a:gdLst/>
              <a:ahLst/>
              <a:cxnLst/>
              <a:rect l="l" t="t" r="r" b="b"/>
              <a:pathLst>
                <a:path w="498729" h="398907">
                  <a:moveTo>
                    <a:pt x="0" y="0"/>
                  </a:moveTo>
                  <a:lnTo>
                    <a:pt x="498729" y="0"/>
                  </a:lnTo>
                  <a:lnTo>
                    <a:pt x="498729" y="398907"/>
                  </a:lnTo>
                  <a:lnTo>
                    <a:pt x="0" y="398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12" r="-301" b="1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225501" y="5309294"/>
            <a:ext cx="8064252" cy="19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312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Zayan's</a:t>
            </a: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age </a:t>
            </a:r>
            <a:r>
              <a:rPr lang="en-US" sz="2312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n-US" sz="2312" dirty="0" smtClean="0">
                <a:solidFill>
                  <a:srgbClr val="000000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x    =   35</a:t>
            </a: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algn="l">
              <a:lnSpc>
                <a:spcPts val="3748"/>
              </a:lnSpc>
            </a:pP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Annual payment </a:t>
            </a:r>
            <a:r>
              <a:rPr lang="en-US" sz="2312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=   10,000 </a:t>
            </a: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Taka.</a:t>
            </a:r>
          </a:p>
          <a:p>
            <a:pPr algn="l">
              <a:lnSpc>
                <a:spcPts val="3748"/>
              </a:lnSpc>
            </a:pP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Interest rate </a:t>
            </a:r>
            <a:r>
              <a:rPr lang="en-US" sz="2312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n-US" sz="2312" dirty="0" smtClean="0">
                <a:solidFill>
                  <a:srgbClr val="000000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I     =    5%</a:t>
            </a:r>
            <a:r>
              <a:rPr lang="en-US" sz="2312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endParaRPr lang="en-US" sz="2312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thus </a:t>
            </a:r>
            <a:r>
              <a:rPr lang="en-US" sz="2312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</a:t>
            </a:r>
            <a:r>
              <a:rPr lang="en-US" sz="2312" dirty="0" smtClean="0">
                <a:solidFill>
                  <a:srgbClr val="000000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v=1/1.05   =    0.95238(</a:t>
            </a:r>
            <a:r>
              <a:rPr lang="en-US" sz="2312" dirty="0" err="1" smtClean="0">
                <a:solidFill>
                  <a:srgbClr val="000000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approx</a:t>
            </a:r>
            <a:r>
              <a:rPr lang="en-US" sz="2312" i="1" dirty="0">
                <a:solidFill>
                  <a:srgbClr val="000000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7356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1235</Words>
  <Application>Microsoft Office PowerPoint</Application>
  <PresentationFormat>Custom</PresentationFormat>
  <Paragraphs>244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Calibri</vt:lpstr>
      <vt:lpstr>Open Sauce Bold</vt:lpstr>
      <vt:lpstr>Source Sans Pro Bold</vt:lpstr>
      <vt:lpstr>Open Sauce</vt:lpstr>
      <vt:lpstr>League Spartan</vt:lpstr>
      <vt:lpstr>Noto Serif Italics</vt:lpstr>
      <vt:lpstr>Source Sans Pro</vt:lpstr>
      <vt:lpstr>Noto Serif Bold</vt:lpstr>
      <vt:lpstr>Consolas</vt:lpstr>
      <vt:lpstr>DM Serif Display</vt:lpstr>
      <vt:lpstr>Noto Serif</vt:lpstr>
      <vt:lpstr>Source Sans Pro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Minimalist Pitch Deck Marketing Presentation</dc:title>
  <dc:creator>Talha Saber</dc:creator>
  <cp:lastModifiedBy>Talha M Saber</cp:lastModifiedBy>
  <cp:revision>3</cp:revision>
  <dcterms:created xsi:type="dcterms:W3CDTF">2006-08-16T00:00:00Z</dcterms:created>
  <dcterms:modified xsi:type="dcterms:W3CDTF">2025-11-26T17:16:57Z</dcterms:modified>
  <dc:identifier>DAG14XaHCxY</dc:identifier>
</cp:coreProperties>
</file>